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61" r:id="rId2"/>
    <p:sldId id="259" r:id="rId3"/>
    <p:sldId id="296" r:id="rId4"/>
    <p:sldId id="339" r:id="rId5"/>
    <p:sldId id="506" r:id="rId6"/>
    <p:sldId id="507" r:id="rId7"/>
    <p:sldId id="509" r:id="rId8"/>
    <p:sldId id="508" r:id="rId9"/>
    <p:sldId id="510" r:id="rId10"/>
    <p:sldId id="511" r:id="rId11"/>
    <p:sldId id="513" r:id="rId12"/>
    <p:sldId id="512" r:id="rId13"/>
    <p:sldId id="514" r:id="rId14"/>
    <p:sldId id="515" r:id="rId15"/>
    <p:sldId id="516" r:id="rId16"/>
    <p:sldId id="518" r:id="rId17"/>
    <p:sldId id="517" r:id="rId18"/>
    <p:sldId id="519" r:id="rId19"/>
    <p:sldId id="520" r:id="rId20"/>
    <p:sldId id="341" r:id="rId21"/>
    <p:sldId id="521" r:id="rId22"/>
    <p:sldId id="522" r:id="rId23"/>
    <p:sldId id="523" r:id="rId24"/>
    <p:sldId id="524" r:id="rId25"/>
    <p:sldId id="525" r:id="rId26"/>
    <p:sldId id="526" r:id="rId27"/>
    <p:sldId id="527" r:id="rId28"/>
    <p:sldId id="528" r:id="rId29"/>
    <p:sldId id="530" r:id="rId30"/>
    <p:sldId id="531" r:id="rId31"/>
    <p:sldId id="532" r:id="rId32"/>
    <p:sldId id="529" r:id="rId33"/>
    <p:sldId id="533" r:id="rId34"/>
    <p:sldId id="534" r:id="rId35"/>
    <p:sldId id="613" r:id="rId36"/>
    <p:sldId id="548"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9" r:id="rId51"/>
    <p:sldId id="550" r:id="rId52"/>
    <p:sldId id="551" r:id="rId53"/>
    <p:sldId id="556" r:id="rId54"/>
    <p:sldId id="552" r:id="rId55"/>
    <p:sldId id="553" r:id="rId56"/>
    <p:sldId id="441" r:id="rId57"/>
    <p:sldId id="345" r:id="rId58"/>
    <p:sldId id="554" r:id="rId59"/>
    <p:sldId id="555" r:id="rId60"/>
    <p:sldId id="557" r:id="rId61"/>
    <p:sldId id="558" r:id="rId62"/>
    <p:sldId id="559" r:id="rId63"/>
    <p:sldId id="442" r:id="rId64"/>
    <p:sldId id="561" r:id="rId65"/>
    <p:sldId id="560" r:id="rId66"/>
    <p:sldId id="562" r:id="rId67"/>
    <p:sldId id="563" r:id="rId68"/>
    <p:sldId id="564" r:id="rId69"/>
    <p:sldId id="394" r:id="rId70"/>
    <p:sldId id="572" r:id="rId71"/>
    <p:sldId id="565" r:id="rId72"/>
    <p:sldId id="566" r:id="rId73"/>
    <p:sldId id="567" r:id="rId74"/>
    <p:sldId id="568" r:id="rId75"/>
    <p:sldId id="569" r:id="rId76"/>
    <p:sldId id="570" r:id="rId77"/>
    <p:sldId id="571" r:id="rId78"/>
    <p:sldId id="588" r:id="rId79"/>
    <p:sldId id="573" r:id="rId80"/>
    <p:sldId id="574" r:id="rId81"/>
    <p:sldId id="575" r:id="rId82"/>
    <p:sldId id="576" r:id="rId83"/>
    <p:sldId id="577" r:id="rId84"/>
    <p:sldId id="578" r:id="rId85"/>
    <p:sldId id="579" r:id="rId86"/>
    <p:sldId id="580" r:id="rId87"/>
    <p:sldId id="581" r:id="rId88"/>
    <p:sldId id="582" r:id="rId89"/>
    <p:sldId id="583" r:id="rId90"/>
    <p:sldId id="584" r:id="rId91"/>
    <p:sldId id="585" r:id="rId92"/>
    <p:sldId id="586" r:id="rId93"/>
    <p:sldId id="589" r:id="rId94"/>
    <p:sldId id="590" r:id="rId95"/>
    <p:sldId id="587" r:id="rId96"/>
    <p:sldId id="443" r:id="rId97"/>
    <p:sldId id="591" r:id="rId98"/>
    <p:sldId id="592" r:id="rId99"/>
    <p:sldId id="593" r:id="rId100"/>
    <p:sldId id="594" r:id="rId101"/>
    <p:sldId id="595" r:id="rId102"/>
    <p:sldId id="596" r:id="rId103"/>
    <p:sldId id="597" r:id="rId104"/>
    <p:sldId id="444" r:id="rId105"/>
    <p:sldId id="598" r:id="rId106"/>
    <p:sldId id="599" r:id="rId107"/>
    <p:sldId id="600" r:id="rId108"/>
    <p:sldId id="601" r:id="rId109"/>
    <p:sldId id="602" r:id="rId110"/>
    <p:sldId id="603" r:id="rId111"/>
    <p:sldId id="605" r:id="rId112"/>
    <p:sldId id="607" r:id="rId113"/>
    <p:sldId id="608" r:id="rId114"/>
    <p:sldId id="609" r:id="rId115"/>
    <p:sldId id="610" r:id="rId116"/>
    <p:sldId id="611" r:id="rId117"/>
    <p:sldId id="612" r:id="rId1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03"/>
    <a:srgbClr val="FFC001"/>
    <a:srgbClr val="01BAF9"/>
    <a:srgbClr val="8FC74D"/>
    <a:srgbClr val="619428"/>
    <a:srgbClr val="4F81BD"/>
    <a:srgbClr val="0FB493"/>
    <a:srgbClr val="D1D7E1"/>
    <a:srgbClr val="9AA5B4"/>
    <a:srgbClr val="01B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27"/>
    <p:restoredTop sz="95455"/>
  </p:normalViewPr>
  <p:slideViewPr>
    <p:cSldViewPr>
      <p:cViewPr varScale="1">
        <p:scale>
          <a:sx n="114" d="100"/>
          <a:sy n="114" d="100"/>
        </p:scale>
        <p:origin x="104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2019/6/16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45</a:t>
            </a:fld>
            <a:endParaRPr kumimoji="1" lang="zh-CN" altLang="en-US"/>
          </a:p>
        </p:txBody>
      </p:sp>
    </p:spTree>
    <p:extLst>
      <p:ext uri="{BB962C8B-B14F-4D97-AF65-F5344CB8AC3E}">
        <p14:creationId xmlns:p14="http://schemas.microsoft.com/office/powerpoint/2010/main" val="188173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60</a:t>
            </a:fld>
            <a:endParaRPr kumimoji="1" lang="zh-CN" altLang="en-US"/>
          </a:p>
        </p:txBody>
      </p:sp>
    </p:spTree>
    <p:extLst>
      <p:ext uri="{BB962C8B-B14F-4D97-AF65-F5344CB8AC3E}">
        <p14:creationId xmlns:p14="http://schemas.microsoft.com/office/powerpoint/2010/main" val="146987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93</a:t>
            </a:fld>
            <a:endParaRPr kumimoji="1" lang="zh-CN" altLang="en-US"/>
          </a:p>
        </p:txBody>
      </p:sp>
    </p:spTree>
    <p:extLst>
      <p:ext uri="{BB962C8B-B14F-4D97-AF65-F5344CB8AC3E}">
        <p14:creationId xmlns:p14="http://schemas.microsoft.com/office/powerpoint/2010/main" val="145476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222" y="1935302"/>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a:t>单击此处编辑母版标题样式</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0.png"/><Relationship Id="rId5" Type="http://schemas.openxmlformats.org/officeDocument/2006/relationships/image" Target="../media/image59.wmf"/><Relationship Id="rId10" Type="http://schemas.openxmlformats.org/officeDocument/2006/relationships/image" Target="../media/image74.png"/><Relationship Id="rId4" Type="http://schemas.openxmlformats.org/officeDocument/2006/relationships/oleObject" Target="../embeddings/oleObject28.bin"/><Relationship Id="rId9"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6.png"/><Relationship Id="rId5" Type="http://schemas.openxmlformats.org/officeDocument/2006/relationships/image" Target="../media/image59.wmf"/><Relationship Id="rId4" Type="http://schemas.openxmlformats.org/officeDocument/2006/relationships/oleObject" Target="../embeddings/oleObject29.bin"/></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9.wmf"/><Relationship Id="rId4" Type="http://schemas.openxmlformats.org/officeDocument/2006/relationships/oleObject" Target="../embeddings/oleObject30.bin"/></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1.wmf"/><Relationship Id="rId5" Type="http://schemas.openxmlformats.org/officeDocument/2006/relationships/oleObject" Target="../embeddings/oleObject32.bin"/><Relationship Id="rId4" Type="http://schemas.openxmlformats.org/officeDocument/2006/relationships/image" Target="../media/image80.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2.wmf"/><Relationship Id="rId5" Type="http://schemas.openxmlformats.org/officeDocument/2006/relationships/oleObject" Target="../embeddings/oleObject34.bin"/><Relationship Id="rId4" Type="http://schemas.openxmlformats.org/officeDocument/2006/relationships/image" Target="../media/image81.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2.wmf"/><Relationship Id="rId5" Type="http://schemas.openxmlformats.org/officeDocument/2006/relationships/oleObject" Target="../embeddings/oleObject36.bin"/><Relationship Id="rId4" Type="http://schemas.openxmlformats.org/officeDocument/2006/relationships/image" Target="../media/image83.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83.wmf"/><Relationship Id="rId5" Type="http://schemas.openxmlformats.org/officeDocument/2006/relationships/oleObject" Target="../embeddings/oleObject38.bin"/><Relationship Id="rId4" Type="http://schemas.openxmlformats.org/officeDocument/2006/relationships/image" Target="../media/image84.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9.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wmf"/><Relationship Id="rId5" Type="http://schemas.openxmlformats.org/officeDocument/2006/relationships/oleObject" Target="../embeddings/oleObject13.bin"/><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wmf"/><Relationship Id="rId5" Type="http://schemas.openxmlformats.org/officeDocument/2006/relationships/oleObject" Target="../embeddings/oleObject15.bin"/><Relationship Id="rId4" Type="http://schemas.openxmlformats.org/officeDocument/2006/relationships/image" Target="../media/image1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4.wmf"/><Relationship Id="rId5" Type="http://schemas.openxmlformats.org/officeDocument/2006/relationships/oleObject" Target="../embeddings/oleObject17.bin"/><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5.wmf"/><Relationship Id="rId5" Type="http://schemas.openxmlformats.org/officeDocument/2006/relationships/oleObject" Target="../embeddings/oleObject19.bin"/><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9.wm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1.wmf"/></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25.bin"/><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1.png"/><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oleObject" Target="../embeddings/oleObject50.bin"/><Relationship Id="rId12"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wmf"/><Relationship Id="rId11" Type="http://schemas.openxmlformats.org/officeDocument/2006/relationships/oleObject" Target="../embeddings/oleObject60.bin"/><Relationship Id="rId5" Type="http://schemas.openxmlformats.org/officeDocument/2006/relationships/oleObject" Target="../embeddings/oleObject5.bin"/><Relationship Id="rId10" Type="http://schemas.openxmlformats.org/officeDocument/2006/relationships/oleObject" Target="../embeddings/oleObject6.bin"/><Relationship Id="rId4" Type="http://schemas.openxmlformats.org/officeDocument/2006/relationships/image" Target="../media/image21.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oleObject" Target="../embeddings/oleObject26.bin"/><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4.png"/><Relationship Id="rId5" Type="http://schemas.openxmlformats.org/officeDocument/2006/relationships/image" Target="../media/image630.png"/><Relationship Id="rId4" Type="http://schemas.openxmlformats.org/officeDocument/2006/relationships/image" Target="../media/image59.wmf"/></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59.w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知识单元</a:t>
            </a:r>
            <a:r>
              <a:rPr kumimoji="1" lang="en-US" altLang="zh-CN" dirty="0"/>
              <a:t>5</a:t>
            </a:r>
            <a:r>
              <a:rPr kumimoji="1" lang="zh-CN" altLang="en-US" dirty="0"/>
              <a:t> 图</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78926" y="1144370"/>
            <a:ext cx="8818726" cy="1612124"/>
            <a:chOff x="467544" y="1124744"/>
            <a:chExt cx="8818726" cy="1612124"/>
          </a:xfrm>
        </p:grpSpPr>
        <p:sp>
          <p:nvSpPr>
            <p:cNvPr id="20" name="文本框 19"/>
            <p:cNvSpPr txBox="1"/>
            <p:nvPr/>
          </p:nvSpPr>
          <p:spPr>
            <a:xfrm>
              <a:off x="467544" y="1184966"/>
              <a:ext cx="1690092"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完全图</a:t>
              </a:r>
            </a:p>
          </p:txBody>
        </p:sp>
        <p:cxnSp>
          <p:nvCxnSpPr>
            <p:cNvPr id="21" name="直线连接符 20"/>
            <p:cNvCxnSpPr/>
            <p:nvPr/>
          </p:nvCxnSpPr>
          <p:spPr>
            <a:xfrm>
              <a:off x="2151099" y="1124744"/>
              <a:ext cx="1207" cy="16121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66503" y="1124744"/>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无向图中，每两个顶点之间都存在着一条边</a:t>
              </a:r>
            </a:p>
          </p:txBody>
        </p:sp>
        <p:sp>
          <p:nvSpPr>
            <p:cNvPr id="23" name="矩形 22"/>
            <p:cNvSpPr/>
            <p:nvPr/>
          </p:nvSpPr>
          <p:spPr>
            <a:xfrm>
              <a:off x="2266503" y="1809717"/>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有向图中，每两个顶点之间都存在着方向相反的两条边</a:t>
              </a:r>
            </a:p>
          </p:txBody>
        </p:sp>
      </p:grpSp>
      <mc:AlternateContent xmlns:mc="http://schemas.openxmlformats.org/markup-compatibility/2006" xmlns:a14="http://schemas.microsoft.com/office/drawing/2010/main">
        <mc:Choice Requires="a14">
          <p:sp>
            <p:nvSpPr>
              <p:cNvPr id="18" name="矩形 17"/>
              <p:cNvSpPr/>
              <p:nvPr/>
            </p:nvSpPr>
            <p:spPr>
              <a:xfrm>
                <a:off x="2176311" y="2928888"/>
                <a:ext cx="4752528" cy="792000"/>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i="1" dirty="0" smtClean="0">
                          <a:latin typeface="Cambria Math" charset="0"/>
                          <a:ea typeface="Microsoft YaHei" charset="-122"/>
                          <a:cs typeface="Microsoft YaHei" charset="-122"/>
                        </a:rPr>
                        <m:t>无向完全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panose="02040503050406030204" pitchFamily="18"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176311" y="2928888"/>
                <a:ext cx="4752528" cy="792000"/>
              </a:xfrm>
              <a:prstGeom prst="rect">
                <a:avLst/>
              </a:prstGeom>
              <a:blipFill rotWithShape="0">
                <a:blip r:embed="rId2"/>
                <a:stretch>
                  <a:fillRect/>
                </a:stretch>
              </a:blipFill>
              <a:ln w="38100">
                <a:solidFill>
                  <a:srgbClr val="01BAF9"/>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176311" y="3861048"/>
                <a:ext cx="4752528" cy="792000"/>
              </a:xfrm>
              <a:prstGeom prst="rect">
                <a:avLst/>
              </a:prstGeom>
              <a:noFill/>
              <a:ln w="38100">
                <a:solidFill>
                  <a:srgbClr val="01BAF9"/>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有</m:t>
                      </m:r>
                      <m:r>
                        <a:rPr kumimoji="1" lang="zh-CN" altLang="en-US" sz="2400" i="1" dirty="0" smtClean="0">
                          <a:latin typeface="Cambria Math" charset="0"/>
                          <a:ea typeface="Microsoft YaHei" charset="-122"/>
                          <a:cs typeface="Microsoft YaHei" charset="-122"/>
                        </a:rPr>
                        <m:t>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2176311" y="3861048"/>
                <a:ext cx="4752528" cy="792000"/>
              </a:xfrm>
              <a:prstGeom prst="rect">
                <a:avLst/>
              </a:prstGeom>
              <a:blipFill rotWithShape="0">
                <a:blip r:embed="rId3"/>
                <a:stretch>
                  <a:fillRect/>
                </a:stretch>
              </a:blipFill>
              <a:ln w="38100">
                <a:solidFill>
                  <a:srgbClr val="01BAF9"/>
                </a:solidFill>
              </a:ln>
            </p:spPr>
            <p:txBody>
              <a:bodyPr/>
              <a:lstStyle/>
              <a:p>
                <a:r>
                  <a:rPr lang="zh-CN" altLang="en-US">
                    <a:noFill/>
                  </a:rPr>
                  <a:t> </a:t>
                </a:r>
              </a:p>
            </p:txBody>
          </p:sp>
        </mc:Fallback>
      </mc:AlternateContent>
      <p:grpSp>
        <p:nvGrpSpPr>
          <p:cNvPr id="24" name="组 23"/>
          <p:cNvGrpSpPr/>
          <p:nvPr/>
        </p:nvGrpSpPr>
        <p:grpSpPr>
          <a:xfrm>
            <a:off x="1368152" y="5026703"/>
            <a:ext cx="6948264" cy="706553"/>
            <a:chOff x="397729" y="1271764"/>
            <a:chExt cx="7062789" cy="706553"/>
          </a:xfrm>
        </p:grpSpPr>
        <p:sp>
          <p:nvSpPr>
            <p:cNvPr id="25" name="文本框 24"/>
            <p:cNvSpPr txBox="1"/>
            <p:nvPr/>
          </p:nvSpPr>
          <p:spPr>
            <a:xfrm>
              <a:off x="397729" y="1331986"/>
              <a:ext cx="1733796"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稠密图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7" name="直线连接符 26"/>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接近完全图的图</a:t>
              </a:r>
            </a:p>
          </p:txBody>
        </p:sp>
      </p:grpSp>
      <p:grpSp>
        <p:nvGrpSpPr>
          <p:cNvPr id="29" name="组 28"/>
          <p:cNvGrpSpPr/>
          <p:nvPr/>
        </p:nvGrpSpPr>
        <p:grpSpPr>
          <a:xfrm>
            <a:off x="1368152" y="5867722"/>
            <a:ext cx="6948264" cy="706553"/>
            <a:chOff x="397729" y="1271764"/>
            <a:chExt cx="7062789" cy="706553"/>
          </a:xfrm>
        </p:grpSpPr>
        <p:sp>
          <p:nvSpPr>
            <p:cNvPr id="30" name="文本框 29"/>
            <p:cNvSpPr txBox="1"/>
            <p:nvPr/>
          </p:nvSpPr>
          <p:spPr>
            <a:xfrm>
              <a:off x="397729" y="1331986"/>
              <a:ext cx="173379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稀疏图</a:t>
              </a:r>
            </a:p>
          </p:txBody>
        </p:sp>
        <p:cxnSp>
          <p:nvCxnSpPr>
            <p:cNvPr id="31" name="直线连接符 30"/>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含有较少边数的图</a:t>
              </a:r>
            </a:p>
          </p:txBody>
        </p:sp>
      </p:grpSp>
    </p:spTree>
    <p:extLst>
      <p:ext uri="{BB962C8B-B14F-4D97-AF65-F5344CB8AC3E}">
        <p14:creationId xmlns:p14="http://schemas.microsoft.com/office/powerpoint/2010/main" val="1168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第一次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2015"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42" name="同心圆 41"/>
          <p:cNvSpPr/>
          <p:nvPr/>
        </p:nvSpPr>
        <p:spPr>
          <a:xfrm rot="7959646">
            <a:off x="465214" y="1958631"/>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3635896" y="5786456"/>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110775" y="4015568"/>
                <a:ext cx="1289135" cy="461665"/>
              </a:xfrm>
              <a:prstGeom prst="rect">
                <a:avLst/>
              </a:prstGeom>
              <a:noFill/>
            </p:spPr>
            <p:txBody>
              <a:bodyPr wrap="none" rtlCol="0">
                <a:spAutoFit/>
              </a:bodyPr>
              <a:lstStyle/>
              <a:p>
                <a:r>
                  <a:rPr kumimoji="1" lang="en-US" altLang="zh-CN" sz="2400" dirty="0"/>
                  <a:t>3+25&lt;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0775" y="4015568"/>
                <a:ext cx="1289135" cy="461665"/>
              </a:xfrm>
              <a:prstGeom prst="rect">
                <a:avLst/>
              </a:prstGeom>
              <a:blipFill rotWithShape="0">
                <a:blip r:embed="rId6"/>
                <a:stretch>
                  <a:fillRect l="-7075" t="-10667" b="-30667"/>
                </a:stretch>
              </a:blipFill>
            </p:spPr>
            <p:txBody>
              <a:bodyPr/>
              <a:lstStyle/>
              <a:p>
                <a:r>
                  <a:rPr lang="zh-CN" altLang="en-US">
                    <a:noFill/>
                  </a:rPr>
                  <a:t> </a:t>
                </a:r>
              </a:p>
            </p:txBody>
          </p:sp>
        </mc:Fallback>
      </mc:AlternateContent>
      <p:sp>
        <p:nvSpPr>
          <p:cNvPr id="14" name="文本框 13"/>
          <p:cNvSpPr txBox="1"/>
          <p:nvPr/>
        </p:nvSpPr>
        <p:spPr>
          <a:xfrm>
            <a:off x="3434666" y="54374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sp>
        <p:nvSpPr>
          <p:cNvPr id="44" name="同心圆 43"/>
          <p:cNvSpPr/>
          <p:nvPr/>
        </p:nvSpPr>
        <p:spPr>
          <a:xfrm>
            <a:off x="1364333" y="4431832"/>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文本框 44"/>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a:t>28</a:t>
            </a:r>
            <a:endParaRPr kumimoji="1" lang="zh-CN" altLang="en-US" sz="2000" b="1" dirty="0"/>
          </a:p>
        </p:txBody>
      </p:sp>
      <p:sp>
        <p:nvSpPr>
          <p:cNvPr id="46" name="同心圆 45"/>
          <p:cNvSpPr/>
          <p:nvPr/>
        </p:nvSpPr>
        <p:spPr>
          <a:xfrm>
            <a:off x="3028826" y="4443366"/>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3417590" y="4473134"/>
                <a:ext cx="1133644" cy="461665"/>
              </a:xfrm>
              <a:prstGeom prst="rect">
                <a:avLst/>
              </a:prstGeom>
              <a:noFill/>
            </p:spPr>
            <p:txBody>
              <a:bodyPr wrap="none" rtlCol="0">
                <a:spAutoFit/>
              </a:bodyPr>
              <a:lstStyle/>
              <a:p>
                <a:r>
                  <a:rPr kumimoji="1" lang="en-US" altLang="zh-CN" sz="2400" dirty="0"/>
                  <a:t>3+8&lt;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417590" y="4473134"/>
                <a:ext cx="1133644" cy="461665"/>
              </a:xfrm>
              <a:prstGeom prst="rect">
                <a:avLst/>
              </a:prstGeom>
              <a:blipFill rotWithShape="0">
                <a:blip r:embed="rId7"/>
                <a:stretch>
                  <a:fillRect l="-8602" t="-10526" b="-28947"/>
                </a:stretch>
              </a:blipFill>
            </p:spPr>
            <p:txBody>
              <a:bodyPr/>
              <a:lstStyle/>
              <a:p>
                <a:r>
                  <a:rPr lang="zh-CN" altLang="en-US">
                    <a:noFill/>
                  </a:rPr>
                  <a:t> </a:t>
                </a:r>
              </a:p>
            </p:txBody>
          </p:sp>
        </mc:Fallback>
      </mc:AlternateContent>
      <p:sp>
        <p:nvSpPr>
          <p:cNvPr id="48" name="文本框 47"/>
          <p:cNvSpPr txBox="1"/>
          <p:nvPr/>
        </p:nvSpPr>
        <p:spPr>
          <a:xfrm>
            <a:off x="625861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11</a:t>
            </a:r>
            <a:endParaRPr kumimoji="1" lang="zh-CN" altLang="en-US" sz="2000" b="1" dirty="0"/>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50" name="文本框 49"/>
              <p:cNvSpPr txBox="1"/>
              <p:nvPr/>
            </p:nvSpPr>
            <p:spPr>
              <a:xfrm>
                <a:off x="3626479" y="2584772"/>
                <a:ext cx="1215397" cy="461665"/>
              </a:xfrm>
              <a:prstGeom prst="rect">
                <a:avLst/>
              </a:prstGeom>
              <a:noFill/>
            </p:spPr>
            <p:txBody>
              <a:bodyPr wrap="none" rtlCol="0">
                <a:spAutoFit/>
              </a:bodyPr>
              <a:lstStyle/>
              <a:p>
                <a:r>
                  <a:rPr kumimoji="1" lang="en-US" altLang="zh-CN" sz="2400" dirty="0"/>
                  <a:t>3+</a:t>
                </a:r>
                <a14:m>
                  <m:oMath xmlns:m="http://schemas.openxmlformats.org/officeDocument/2006/math">
                    <m:r>
                      <a:rPr kumimoji="1" lang="zh-CN" altLang="en-US" sz="2400">
                        <a:latin typeface="Cambria Math" charset="0"/>
                      </a:rPr>
                      <m:t>∞</m:t>
                    </m:r>
                  </m:oMath>
                </a14:m>
                <a:r>
                  <a:rPr kumimoji="1" lang="en-US" altLang="zh-CN" sz="2400" dirty="0"/>
                  <a:t>&gt;30</a:t>
                </a:r>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626479" y="2584772"/>
                <a:ext cx="1215397" cy="461665"/>
              </a:xfrm>
              <a:prstGeom prst="rect">
                <a:avLst/>
              </a:prstGeom>
              <a:blipFill rotWithShape="0">
                <a:blip r:embed="rId8"/>
                <a:stretch>
                  <a:fillRect l="-8040" t="-10526" r="-6533" b="-28947"/>
                </a:stretch>
              </a:blipFill>
            </p:spPr>
            <p:txBody>
              <a:bodyPr/>
              <a:lstStyle/>
              <a:p>
                <a:r>
                  <a:rPr lang="zh-CN" altLang="en-US">
                    <a:noFill/>
                  </a:rPr>
                  <a:t> </a:t>
                </a:r>
              </a:p>
            </p:txBody>
          </p:sp>
        </mc:Fallback>
      </mc:AlternateContent>
      <p:cxnSp>
        <p:nvCxnSpPr>
          <p:cNvPr id="52" name="直线箭头连接符 51"/>
          <p:cNvCxnSpPr>
            <a:stCxn id="17" idx="4"/>
            <a:endCxn id="44" idx="0"/>
          </p:cNvCxnSpPr>
          <p:nvPr/>
        </p:nvCxnSpPr>
        <p:spPr>
          <a:xfrm>
            <a:off x="1211154" y="3437369"/>
            <a:ext cx="364835" cy="99446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文本框 52"/>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6" name="直线箭头连接符 55"/>
          <p:cNvCxnSpPr>
            <a:stCxn id="17" idx="5"/>
            <a:endCxn id="46" idx="1"/>
          </p:cNvCxnSpPr>
          <p:nvPr/>
        </p:nvCxnSpPr>
        <p:spPr>
          <a:xfrm>
            <a:off x="1363906" y="3374097"/>
            <a:ext cx="1726913" cy="113450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6042585"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oMath>
                  </m:oMathPara>
                </a14:m>
                <a:endParaRPr kumimoji="1" lang="zh-CN" altLang="en-US" sz="2000" b="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042585" y="6250913"/>
                <a:ext cx="1256177" cy="400110"/>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7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 calcmode="lin" valueType="num">
                                      <p:cBhvr additive="base">
                                        <p:cTn id="6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ppt_x"/>
                                          </p:val>
                                        </p:tav>
                                        <p:tav tm="100000">
                                          <p:val>
                                            <p:strVal val="#ppt_x"/>
                                          </p:val>
                                        </p:tav>
                                      </p:tavLst>
                                    </p:anim>
                                    <p:anim calcmode="lin" valueType="num">
                                      <p:cBhvr additive="base">
                                        <p:cTn id="8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7">
                                            <p:txEl>
                                              <p:pRg st="0" end="0"/>
                                            </p:txEl>
                                          </p:spTgt>
                                        </p:tgtEl>
                                        <p:attrNameLst>
                                          <p:attrName>style.visibility</p:attrName>
                                        </p:attrNameLst>
                                      </p:cBhvr>
                                      <p:to>
                                        <p:strVal val="visible"/>
                                      </p:to>
                                    </p:set>
                                    <p:anim calcmode="lin" valueType="num">
                                      <p:cBhvr additive="base">
                                        <p:cTn id="9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arn(inVertical)">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barn(inVertical)">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additive="base">
                                        <p:cTn id="110" dur="500" fill="hold"/>
                                        <p:tgtEl>
                                          <p:spTgt spid="49"/>
                                        </p:tgtEl>
                                        <p:attrNameLst>
                                          <p:attrName>ppt_x</p:attrName>
                                        </p:attrNameLst>
                                      </p:cBhvr>
                                      <p:tavLst>
                                        <p:tav tm="0">
                                          <p:val>
                                            <p:strVal val="#ppt_x"/>
                                          </p:val>
                                        </p:tav>
                                        <p:tav tm="100000">
                                          <p:val>
                                            <p:strVal val="#ppt_x"/>
                                          </p:val>
                                        </p:tav>
                                      </p:tavLst>
                                    </p:anim>
                                    <p:anim calcmode="lin" valueType="num">
                                      <p:cBhvr additive="base">
                                        <p:cTn id="11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0">
                                            <p:txEl>
                                              <p:pRg st="0" end="0"/>
                                            </p:txEl>
                                          </p:spTgt>
                                        </p:tgtEl>
                                        <p:attrNameLst>
                                          <p:attrName>style.visibility</p:attrName>
                                        </p:attrNameLst>
                                      </p:cBhvr>
                                      <p:to>
                                        <p:strVal val="visible"/>
                                      </p:to>
                                    </p:set>
                                    <p:anim calcmode="lin" valueType="num">
                                      <p:cBhvr additive="base">
                                        <p:cTn id="11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2" grpId="0" animBg="1"/>
      <p:bldP spid="37" grpId="0" animBg="1"/>
      <p:bldP spid="41" grpId="0" animBg="1"/>
      <p:bldP spid="14" grpId="0" animBg="1"/>
      <p:bldP spid="44" grpId="0" animBg="1"/>
      <p:bldP spid="45" grpId="0" animBg="1"/>
      <p:bldP spid="46" grpId="0" animBg="1"/>
      <p:bldP spid="48" grpId="0" animBg="1"/>
      <p:bldP spid="49" grpId="0" animBg="1"/>
      <p:bldP spid="53" grpId="0" animBg="1"/>
      <p:bldP spid="5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第二次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3038"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6372201"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318063" y="4727045"/>
            <a:ext cx="1269899" cy="461665"/>
          </a:xfrm>
          <a:prstGeom prst="rect">
            <a:avLst/>
          </a:prstGeom>
          <a:noFill/>
        </p:spPr>
        <p:txBody>
          <a:bodyPr wrap="none" rtlCol="0">
            <a:spAutoFit/>
          </a:bodyPr>
          <a:lstStyle/>
          <a:p>
            <a:r>
              <a:rPr kumimoji="1" lang="en-US" altLang="zh-CN" sz="2400" dirty="0"/>
              <a:t>11+4&lt;28</a:t>
            </a:r>
            <a:endParaRPr lang="zh-CN" altLang="en-US" sz="2400" dirty="0">
              <a:latin typeface="Microsoft YaHei" charset="-122"/>
              <a:ea typeface="Microsoft YaHei" charset="-122"/>
              <a:cs typeface="Microsoft YaHei" charset="-122"/>
            </a:endParaRPr>
          </a:p>
        </p:txBody>
      </p:sp>
      <p:sp>
        <p:nvSpPr>
          <p:cNvPr id="46" name="同心圆 45"/>
          <p:cNvSpPr/>
          <p:nvPr/>
        </p:nvSpPr>
        <p:spPr>
          <a:xfrm>
            <a:off x="1351775" y="4434510"/>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a:t>11+12&lt;30</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 name="任意形状 2"/>
          <p:cNvSpPr/>
          <p:nvPr/>
        </p:nvSpPr>
        <p:spPr>
          <a:xfrm>
            <a:off x="374940" y="1441938"/>
            <a:ext cx="3356776" cy="3704493"/>
          </a:xfrm>
          <a:custGeom>
            <a:avLst/>
            <a:gdLst>
              <a:gd name="connsiteX0" fmla="*/ 2239306 w 3356776"/>
              <a:gd name="connsiteY0" fmla="*/ 0 h 3704493"/>
              <a:gd name="connsiteX1" fmla="*/ 2063460 w 3356776"/>
              <a:gd name="connsiteY1" fmla="*/ 23447 h 3704493"/>
              <a:gd name="connsiteX2" fmla="*/ 1817275 w 3356776"/>
              <a:gd name="connsiteY2" fmla="*/ 46893 h 3704493"/>
              <a:gd name="connsiteX3" fmla="*/ 1524198 w 3356776"/>
              <a:gd name="connsiteY3" fmla="*/ 117231 h 3704493"/>
              <a:gd name="connsiteX4" fmla="*/ 1360075 w 3356776"/>
              <a:gd name="connsiteY4" fmla="*/ 164124 h 3704493"/>
              <a:gd name="connsiteX5" fmla="*/ 949768 w 3356776"/>
              <a:gd name="connsiteY5" fmla="*/ 410308 h 3704493"/>
              <a:gd name="connsiteX6" fmla="*/ 480845 w 3356776"/>
              <a:gd name="connsiteY6" fmla="*/ 691662 h 3704493"/>
              <a:gd name="connsiteX7" fmla="*/ 293275 w 3356776"/>
              <a:gd name="connsiteY7" fmla="*/ 937847 h 3704493"/>
              <a:gd name="connsiteX8" fmla="*/ 246383 w 3356776"/>
              <a:gd name="connsiteY8" fmla="*/ 1019908 h 3704493"/>
              <a:gd name="connsiteX9" fmla="*/ 23645 w 3356776"/>
              <a:gd name="connsiteY9" fmla="*/ 1336431 h 3704493"/>
              <a:gd name="connsiteX10" fmla="*/ 11922 w 3356776"/>
              <a:gd name="connsiteY10" fmla="*/ 1664677 h 3704493"/>
              <a:gd name="connsiteX11" fmla="*/ 105706 w 3356776"/>
              <a:gd name="connsiteY11" fmla="*/ 1922585 h 3704493"/>
              <a:gd name="connsiteX12" fmla="*/ 480845 w 3356776"/>
              <a:gd name="connsiteY12" fmla="*/ 2215662 h 3704493"/>
              <a:gd name="connsiteX13" fmla="*/ 762198 w 3356776"/>
              <a:gd name="connsiteY13" fmla="*/ 2356339 h 3704493"/>
              <a:gd name="connsiteX14" fmla="*/ 902875 w 3356776"/>
              <a:gd name="connsiteY14" fmla="*/ 2438400 h 3704493"/>
              <a:gd name="connsiteX15" fmla="*/ 949768 w 3356776"/>
              <a:gd name="connsiteY15" fmla="*/ 2461847 h 3704493"/>
              <a:gd name="connsiteX16" fmla="*/ 1371798 w 3356776"/>
              <a:gd name="connsiteY16" fmla="*/ 2754924 h 3704493"/>
              <a:gd name="connsiteX17" fmla="*/ 1664875 w 3356776"/>
              <a:gd name="connsiteY17" fmla="*/ 2977662 h 3704493"/>
              <a:gd name="connsiteX18" fmla="*/ 1922783 w 3356776"/>
              <a:gd name="connsiteY18" fmla="*/ 3141785 h 3704493"/>
              <a:gd name="connsiteX19" fmla="*/ 2274475 w 3356776"/>
              <a:gd name="connsiteY19" fmla="*/ 3387970 h 3704493"/>
              <a:gd name="connsiteX20" fmla="*/ 2309645 w 3356776"/>
              <a:gd name="connsiteY20" fmla="*/ 3411416 h 3704493"/>
              <a:gd name="connsiteX21" fmla="*/ 2415152 w 3356776"/>
              <a:gd name="connsiteY21" fmla="*/ 3481754 h 3704493"/>
              <a:gd name="connsiteX22" fmla="*/ 2450322 w 3356776"/>
              <a:gd name="connsiteY22" fmla="*/ 3505200 h 3704493"/>
              <a:gd name="connsiteX23" fmla="*/ 2661337 w 3356776"/>
              <a:gd name="connsiteY23" fmla="*/ 3598985 h 3704493"/>
              <a:gd name="connsiteX24" fmla="*/ 3212322 w 3356776"/>
              <a:gd name="connsiteY24" fmla="*/ 3704493 h 3704493"/>
              <a:gd name="connsiteX25" fmla="*/ 3341275 w 3356776"/>
              <a:gd name="connsiteY25" fmla="*/ 3669324 h 3704493"/>
              <a:gd name="connsiteX26" fmla="*/ 3352998 w 3356776"/>
              <a:gd name="connsiteY26" fmla="*/ 3587262 h 3704493"/>
              <a:gd name="connsiteX27" fmla="*/ 3259214 w 3356776"/>
              <a:gd name="connsiteY27" fmla="*/ 3118339 h 3704493"/>
              <a:gd name="connsiteX28" fmla="*/ 3036475 w 3356776"/>
              <a:gd name="connsiteY28" fmla="*/ 2625970 h 3704493"/>
              <a:gd name="connsiteX29" fmla="*/ 2977860 w 3356776"/>
              <a:gd name="connsiteY29" fmla="*/ 2520462 h 3704493"/>
              <a:gd name="connsiteX30" fmla="*/ 2872352 w 3356776"/>
              <a:gd name="connsiteY30" fmla="*/ 2250831 h 3704493"/>
              <a:gd name="connsiteX31" fmla="*/ 2848906 w 3356776"/>
              <a:gd name="connsiteY31" fmla="*/ 2180493 h 3704493"/>
              <a:gd name="connsiteX32" fmla="*/ 2825460 w 3356776"/>
              <a:gd name="connsiteY32" fmla="*/ 2063262 h 3704493"/>
              <a:gd name="connsiteX33" fmla="*/ 2684783 w 3356776"/>
              <a:gd name="connsiteY33" fmla="*/ 1582616 h 3704493"/>
              <a:gd name="connsiteX34" fmla="*/ 2637891 w 3356776"/>
              <a:gd name="connsiteY34" fmla="*/ 1160585 h 3704493"/>
              <a:gd name="connsiteX35" fmla="*/ 2626168 w 3356776"/>
              <a:gd name="connsiteY35" fmla="*/ 656493 h 3704493"/>
              <a:gd name="connsiteX36" fmla="*/ 2567552 w 3356776"/>
              <a:gd name="connsiteY36" fmla="*/ 164124 h 3704493"/>
              <a:gd name="connsiteX37" fmla="*/ 2508937 w 3356776"/>
              <a:gd name="connsiteY37" fmla="*/ 128954 h 3704493"/>
              <a:gd name="connsiteX38" fmla="*/ 2286198 w 3356776"/>
              <a:gd name="connsiteY38" fmla="*/ 58616 h 3704493"/>
              <a:gd name="connsiteX39" fmla="*/ 2227583 w 3356776"/>
              <a:gd name="connsiteY39" fmla="*/ 46893 h 3704493"/>
              <a:gd name="connsiteX40" fmla="*/ 2168968 w 3356776"/>
              <a:gd name="connsiteY40" fmla="*/ 23447 h 370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56776" h="3704493">
                <a:moveTo>
                  <a:pt x="2239306" y="0"/>
                </a:moveTo>
                <a:cubicBezTo>
                  <a:pt x="2180691" y="7816"/>
                  <a:pt x="2122232" y="16917"/>
                  <a:pt x="2063460" y="23447"/>
                </a:cubicBezTo>
                <a:cubicBezTo>
                  <a:pt x="1981531" y="32550"/>
                  <a:pt x="1898489" y="32769"/>
                  <a:pt x="1817275" y="46893"/>
                </a:cubicBezTo>
                <a:cubicBezTo>
                  <a:pt x="1718294" y="64107"/>
                  <a:pt x="1621516" y="92278"/>
                  <a:pt x="1524198" y="117231"/>
                </a:cubicBezTo>
                <a:cubicBezTo>
                  <a:pt x="1469084" y="131363"/>
                  <a:pt x="1412767" y="142657"/>
                  <a:pt x="1360075" y="164124"/>
                </a:cubicBezTo>
                <a:cubicBezTo>
                  <a:pt x="1250911" y="208598"/>
                  <a:pt x="1021532" y="366916"/>
                  <a:pt x="949768" y="410308"/>
                </a:cubicBezTo>
                <a:cubicBezTo>
                  <a:pt x="229544" y="845792"/>
                  <a:pt x="1153089" y="267086"/>
                  <a:pt x="480845" y="691662"/>
                </a:cubicBezTo>
                <a:cubicBezTo>
                  <a:pt x="418322" y="773724"/>
                  <a:pt x="353239" y="853897"/>
                  <a:pt x="293275" y="937847"/>
                </a:cubicBezTo>
                <a:cubicBezTo>
                  <a:pt x="274963" y="963483"/>
                  <a:pt x="264035" y="993813"/>
                  <a:pt x="246383" y="1019908"/>
                </a:cubicBezTo>
                <a:cubicBezTo>
                  <a:pt x="174096" y="1126767"/>
                  <a:pt x="97891" y="1230923"/>
                  <a:pt x="23645" y="1336431"/>
                </a:cubicBezTo>
                <a:cubicBezTo>
                  <a:pt x="16780" y="1408507"/>
                  <a:pt x="-17897" y="1568593"/>
                  <a:pt x="11922" y="1664677"/>
                </a:cubicBezTo>
                <a:cubicBezTo>
                  <a:pt x="39036" y="1752043"/>
                  <a:pt x="62063" y="1842190"/>
                  <a:pt x="105706" y="1922585"/>
                </a:cubicBezTo>
                <a:cubicBezTo>
                  <a:pt x="193622" y="2084536"/>
                  <a:pt x="321879" y="2130880"/>
                  <a:pt x="480845" y="2215662"/>
                </a:cubicBezTo>
                <a:cubicBezTo>
                  <a:pt x="573363" y="2265005"/>
                  <a:pt x="669467" y="2307397"/>
                  <a:pt x="762198" y="2356339"/>
                </a:cubicBezTo>
                <a:cubicBezTo>
                  <a:pt x="810209" y="2381678"/>
                  <a:pt x="855559" y="2411785"/>
                  <a:pt x="902875" y="2438400"/>
                </a:cubicBezTo>
                <a:cubicBezTo>
                  <a:pt x="918107" y="2446968"/>
                  <a:pt x="934856" y="2452734"/>
                  <a:pt x="949768" y="2461847"/>
                </a:cubicBezTo>
                <a:cubicBezTo>
                  <a:pt x="1118302" y="2564840"/>
                  <a:pt x="1200235" y="2627164"/>
                  <a:pt x="1371798" y="2754924"/>
                </a:cubicBezTo>
                <a:cubicBezTo>
                  <a:pt x="1470212" y="2828211"/>
                  <a:pt x="1561354" y="2911785"/>
                  <a:pt x="1664875" y="2977662"/>
                </a:cubicBezTo>
                <a:cubicBezTo>
                  <a:pt x="1750844" y="3032370"/>
                  <a:pt x="1839303" y="3083349"/>
                  <a:pt x="1922783" y="3141785"/>
                </a:cubicBezTo>
                <a:lnTo>
                  <a:pt x="2274475" y="3387970"/>
                </a:lnTo>
                <a:cubicBezTo>
                  <a:pt x="2286034" y="3396026"/>
                  <a:pt x="2297922" y="3403601"/>
                  <a:pt x="2309645" y="3411416"/>
                </a:cubicBezTo>
                <a:lnTo>
                  <a:pt x="2415152" y="3481754"/>
                </a:lnTo>
                <a:cubicBezTo>
                  <a:pt x="2426875" y="3489569"/>
                  <a:pt x="2437447" y="3499478"/>
                  <a:pt x="2450322" y="3505200"/>
                </a:cubicBezTo>
                <a:cubicBezTo>
                  <a:pt x="2520660" y="3536462"/>
                  <a:pt x="2587806" y="3576225"/>
                  <a:pt x="2661337" y="3598985"/>
                </a:cubicBezTo>
                <a:cubicBezTo>
                  <a:pt x="2755408" y="3628102"/>
                  <a:pt x="3111700" y="3686993"/>
                  <a:pt x="3212322" y="3704493"/>
                </a:cubicBezTo>
                <a:cubicBezTo>
                  <a:pt x="3255306" y="3692770"/>
                  <a:pt x="3307048" y="3697847"/>
                  <a:pt x="3341275" y="3669324"/>
                </a:cubicBezTo>
                <a:cubicBezTo>
                  <a:pt x="3362502" y="3651635"/>
                  <a:pt x="3357068" y="3614592"/>
                  <a:pt x="3352998" y="3587262"/>
                </a:cubicBezTo>
                <a:cubicBezTo>
                  <a:pt x="3329516" y="3429598"/>
                  <a:pt x="3292204" y="3274291"/>
                  <a:pt x="3259214" y="3118339"/>
                </a:cubicBezTo>
                <a:cubicBezTo>
                  <a:pt x="3209374" y="2882731"/>
                  <a:pt x="3198544" y="2926955"/>
                  <a:pt x="3036475" y="2625970"/>
                </a:cubicBezTo>
                <a:cubicBezTo>
                  <a:pt x="3017401" y="2590547"/>
                  <a:pt x="2990583" y="2558630"/>
                  <a:pt x="2977860" y="2520462"/>
                </a:cubicBezTo>
                <a:cubicBezTo>
                  <a:pt x="2935908" y="2394607"/>
                  <a:pt x="2995320" y="2570546"/>
                  <a:pt x="2872352" y="2250831"/>
                </a:cubicBezTo>
                <a:cubicBezTo>
                  <a:pt x="2863480" y="2227764"/>
                  <a:pt x="2854900" y="2204469"/>
                  <a:pt x="2848906" y="2180493"/>
                </a:cubicBezTo>
                <a:cubicBezTo>
                  <a:pt x="2839241" y="2141832"/>
                  <a:pt x="2836009" y="2101691"/>
                  <a:pt x="2825460" y="2063262"/>
                </a:cubicBezTo>
                <a:cubicBezTo>
                  <a:pt x="2781269" y="1902281"/>
                  <a:pt x="2731675" y="1742831"/>
                  <a:pt x="2684783" y="1582616"/>
                </a:cubicBezTo>
                <a:cubicBezTo>
                  <a:pt x="2663933" y="1436663"/>
                  <a:pt x="2647106" y="1326456"/>
                  <a:pt x="2637891" y="1160585"/>
                </a:cubicBezTo>
                <a:cubicBezTo>
                  <a:pt x="2628568" y="992768"/>
                  <a:pt x="2630835" y="824504"/>
                  <a:pt x="2626168" y="656493"/>
                </a:cubicBezTo>
                <a:cubicBezTo>
                  <a:pt x="2622750" y="533436"/>
                  <a:pt x="2643041" y="298326"/>
                  <a:pt x="2567552" y="164124"/>
                </a:cubicBezTo>
                <a:cubicBezTo>
                  <a:pt x="2556381" y="144265"/>
                  <a:pt x="2529812" y="138087"/>
                  <a:pt x="2508937" y="128954"/>
                </a:cubicBezTo>
                <a:cubicBezTo>
                  <a:pt x="2424838" y="92160"/>
                  <a:pt x="2371419" y="78282"/>
                  <a:pt x="2286198" y="58616"/>
                </a:cubicBezTo>
                <a:cubicBezTo>
                  <a:pt x="2266783" y="54136"/>
                  <a:pt x="2246913" y="51726"/>
                  <a:pt x="2227583" y="46893"/>
                </a:cubicBezTo>
                <a:cubicBezTo>
                  <a:pt x="2198611" y="39650"/>
                  <a:pt x="2193223" y="35575"/>
                  <a:pt x="2168968" y="234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6185733"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cxnSp>
        <p:nvCxnSpPr>
          <p:cNvPr id="53" name="直线箭头连接符 52"/>
          <p:cNvCxnSpPr>
            <a:stCxn id="20" idx="2"/>
            <a:endCxn id="19" idx="6"/>
          </p:cNvCxnSpPr>
          <p:nvPr/>
        </p:nvCxnSpPr>
        <p:spPr>
          <a:xfrm flipH="1" flipV="1">
            <a:off x="1787218" y="4657531"/>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4" name="文本框 53"/>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15</a:t>
            </a:r>
            <a:endParaRPr kumimoji="1" lang="zh-CN" altLang="en-US" sz="2000" b="1" dirty="0"/>
          </a:p>
        </p:txBody>
      </p:sp>
      <mc:AlternateContent xmlns:mc="http://schemas.openxmlformats.org/markup-compatibility/2006" xmlns:a14="http://schemas.microsoft.com/office/drawing/2010/main">
        <mc:Choice Requires="a14">
          <p:sp>
            <p:nvSpPr>
              <p:cNvPr id="55" name="文本框 54"/>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6" name="直线箭头连接符 55"/>
          <p:cNvCxnSpPr>
            <a:stCxn id="51" idx="7"/>
            <a:endCxn id="18" idx="4"/>
          </p:cNvCxnSpPr>
          <p:nvPr/>
        </p:nvCxnSpPr>
        <p:spPr>
          <a:xfrm flipV="1">
            <a:off x="3377041" y="3441343"/>
            <a:ext cx="210377" cy="105683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762960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23</a:t>
            </a:r>
            <a:endParaRPr kumimoji="1" lang="zh-CN" altLang="en-US" sz="2000" b="1" dirty="0"/>
          </a:p>
        </p:txBody>
      </p:sp>
      <mc:AlternateContent xmlns:mc="http://schemas.openxmlformats.org/markup-compatibility/2006" xmlns:a14="http://schemas.microsoft.com/office/drawing/2010/main">
        <mc:Choice Requires="a14">
          <p:sp>
            <p:nvSpPr>
              <p:cNvPr id="58" name="文本框 57"/>
              <p:cNvSpPr txBox="1"/>
              <p:nvPr/>
            </p:nvSpPr>
            <p:spPr>
              <a:xfrm>
                <a:off x="7413575" y="6201125"/>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4</m:t>
                          </m:r>
                        </m:sub>
                      </m:sSub>
                    </m:oMath>
                  </m:oMathPara>
                </a14:m>
                <a:endParaRPr kumimoji="1" lang="zh-CN" altLang="en-US" sz="2000" b="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7413575" y="6201125"/>
                <a:ext cx="1256177" cy="400110"/>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8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arn(inVertic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 calcmode="lin" valueType="num">
                                      <p:cBhvr additive="base">
                                        <p:cTn id="7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arn(inVertical)">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barn(inVertical)">
                                      <p:cBhvr>
                                        <p:cTn id="81" dur="5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fill="hold"/>
                                        <p:tgtEl>
                                          <p:spTgt spid="49"/>
                                        </p:tgtEl>
                                        <p:attrNameLst>
                                          <p:attrName>ppt_x</p:attrName>
                                        </p:attrNameLst>
                                      </p:cBhvr>
                                      <p:tavLst>
                                        <p:tav tm="0">
                                          <p:val>
                                            <p:strVal val="#ppt_x"/>
                                          </p:val>
                                        </p:tav>
                                        <p:tav tm="100000">
                                          <p:val>
                                            <p:strVal val="#ppt_x"/>
                                          </p:val>
                                        </p:tav>
                                      </p:tavLst>
                                    </p:anim>
                                    <p:anim calcmode="lin" valueType="num">
                                      <p:cBhvr additive="base">
                                        <p:cTn id="8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0">
                                            <p:txEl>
                                              <p:pRg st="0" end="0"/>
                                            </p:txEl>
                                          </p:spTgt>
                                        </p:tgtEl>
                                        <p:attrNameLst>
                                          <p:attrName>style.visibility</p:attrName>
                                        </p:attrNameLst>
                                      </p:cBhvr>
                                      <p:to>
                                        <p:strVal val="visible"/>
                                      </p:to>
                                    </p:set>
                                    <p:anim calcmode="lin" valueType="num">
                                      <p:cBhvr additive="base">
                                        <p:cTn id="9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barn(inVertical)">
                                      <p:cBhvr>
                                        <p:cTn id="104" dur="500"/>
                                        <p:tgtEl>
                                          <p:spTgt spid="5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arn(inVertical)">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6" grpId="0" animBg="1"/>
      <p:bldP spid="49" grpId="0" animBg="1"/>
      <p:bldP spid="51" grpId="0" animBg="1"/>
      <p:bldP spid="3" grpId="0" animBg="1"/>
      <p:bldP spid="52" grpId="0" animBg="1"/>
      <p:bldP spid="54" grpId="0" animBg="1"/>
      <p:bldP spid="55" grpId="0" animBg="1"/>
      <p:bldP spid="57" grpId="0" animBg="1"/>
      <p:bldP spid="5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kumimoji="1" lang="zh-CN" altLang="en-US" sz="1800" b="1" dirty="0"/>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第三次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4060"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5004049"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a:t>15+10&gt;23</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9" name="同心圆 58"/>
          <p:cNvSpPr/>
          <p:nvPr/>
        </p:nvSpPr>
        <p:spPr>
          <a:xfrm>
            <a:off x="1351801" y="4434807"/>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 name="任意形状 5"/>
          <p:cNvSpPr/>
          <p:nvPr/>
        </p:nvSpPr>
        <p:spPr>
          <a:xfrm>
            <a:off x="644769" y="1606770"/>
            <a:ext cx="3106616" cy="3622430"/>
          </a:xfrm>
          <a:custGeom>
            <a:avLst/>
            <a:gdLst>
              <a:gd name="connsiteX0" fmla="*/ 1770185 w 3106616"/>
              <a:gd name="connsiteY0" fmla="*/ 0 h 3622430"/>
              <a:gd name="connsiteX1" fmla="*/ 1395046 w 3106616"/>
              <a:gd name="connsiteY1" fmla="*/ 70338 h 3622430"/>
              <a:gd name="connsiteX2" fmla="*/ 1359877 w 3106616"/>
              <a:gd name="connsiteY2" fmla="*/ 82061 h 3622430"/>
              <a:gd name="connsiteX3" fmla="*/ 1008185 w 3106616"/>
              <a:gd name="connsiteY3" fmla="*/ 187569 h 3622430"/>
              <a:gd name="connsiteX4" fmla="*/ 937846 w 3106616"/>
              <a:gd name="connsiteY4" fmla="*/ 222738 h 3622430"/>
              <a:gd name="connsiteX5" fmla="*/ 738554 w 3106616"/>
              <a:gd name="connsiteY5" fmla="*/ 304800 h 3622430"/>
              <a:gd name="connsiteX6" fmla="*/ 281354 w 3106616"/>
              <a:gd name="connsiteY6" fmla="*/ 550984 h 3622430"/>
              <a:gd name="connsiteX7" fmla="*/ 187569 w 3106616"/>
              <a:gd name="connsiteY7" fmla="*/ 633046 h 3622430"/>
              <a:gd name="connsiteX8" fmla="*/ 58616 w 3106616"/>
              <a:gd name="connsiteY8" fmla="*/ 1031630 h 3622430"/>
              <a:gd name="connsiteX9" fmla="*/ 35169 w 3106616"/>
              <a:gd name="connsiteY9" fmla="*/ 1254369 h 3622430"/>
              <a:gd name="connsiteX10" fmla="*/ 23446 w 3106616"/>
              <a:gd name="connsiteY10" fmla="*/ 1524000 h 3622430"/>
              <a:gd name="connsiteX11" fmla="*/ 11723 w 3106616"/>
              <a:gd name="connsiteY11" fmla="*/ 1664676 h 3622430"/>
              <a:gd name="connsiteX12" fmla="*/ 0 w 3106616"/>
              <a:gd name="connsiteY12" fmla="*/ 1969476 h 3622430"/>
              <a:gd name="connsiteX13" fmla="*/ 46893 w 3106616"/>
              <a:gd name="connsiteY13" fmla="*/ 2414953 h 3622430"/>
              <a:gd name="connsiteX14" fmla="*/ 351693 w 3106616"/>
              <a:gd name="connsiteY14" fmla="*/ 2954215 h 3622430"/>
              <a:gd name="connsiteX15" fmla="*/ 527539 w 3106616"/>
              <a:gd name="connsiteY15" fmla="*/ 3130061 h 3622430"/>
              <a:gd name="connsiteX16" fmla="*/ 1019908 w 3106616"/>
              <a:gd name="connsiteY16" fmla="*/ 3305907 h 3622430"/>
              <a:gd name="connsiteX17" fmla="*/ 1359877 w 3106616"/>
              <a:gd name="connsiteY17" fmla="*/ 3411415 h 3622430"/>
              <a:gd name="connsiteX18" fmla="*/ 1453662 w 3106616"/>
              <a:gd name="connsiteY18" fmla="*/ 3446584 h 3622430"/>
              <a:gd name="connsiteX19" fmla="*/ 1922585 w 3106616"/>
              <a:gd name="connsiteY19" fmla="*/ 3575538 h 3622430"/>
              <a:gd name="connsiteX20" fmla="*/ 2262554 w 3106616"/>
              <a:gd name="connsiteY20" fmla="*/ 3622430 h 3622430"/>
              <a:gd name="connsiteX21" fmla="*/ 2813539 w 3106616"/>
              <a:gd name="connsiteY21" fmla="*/ 3610707 h 3622430"/>
              <a:gd name="connsiteX22" fmla="*/ 3012831 w 3106616"/>
              <a:gd name="connsiteY22" fmla="*/ 3587261 h 3622430"/>
              <a:gd name="connsiteX23" fmla="*/ 3048000 w 3106616"/>
              <a:gd name="connsiteY23" fmla="*/ 3575538 h 3622430"/>
              <a:gd name="connsiteX24" fmla="*/ 3106616 w 3106616"/>
              <a:gd name="connsiteY24" fmla="*/ 3540369 h 3622430"/>
              <a:gd name="connsiteX25" fmla="*/ 2989385 w 3106616"/>
              <a:gd name="connsiteY25" fmla="*/ 2930769 h 3622430"/>
              <a:gd name="connsiteX26" fmla="*/ 2848708 w 3106616"/>
              <a:gd name="connsiteY26" fmla="*/ 2708030 h 3622430"/>
              <a:gd name="connsiteX27" fmla="*/ 2649416 w 3106616"/>
              <a:gd name="connsiteY27" fmla="*/ 2192215 h 3622430"/>
              <a:gd name="connsiteX28" fmla="*/ 2637693 w 3106616"/>
              <a:gd name="connsiteY28" fmla="*/ 2133600 h 3622430"/>
              <a:gd name="connsiteX29" fmla="*/ 2614246 w 3106616"/>
              <a:gd name="connsiteY29" fmla="*/ 1957753 h 3622430"/>
              <a:gd name="connsiteX30" fmla="*/ 2579077 w 3106616"/>
              <a:gd name="connsiteY30" fmla="*/ 1078523 h 3622430"/>
              <a:gd name="connsiteX31" fmla="*/ 2567354 w 3106616"/>
              <a:gd name="connsiteY31" fmla="*/ 949569 h 3622430"/>
              <a:gd name="connsiteX32" fmla="*/ 2520462 w 3106616"/>
              <a:gd name="connsiteY32" fmla="*/ 691661 h 3622430"/>
              <a:gd name="connsiteX33" fmla="*/ 2414954 w 3106616"/>
              <a:gd name="connsiteY33" fmla="*/ 152400 h 3622430"/>
              <a:gd name="connsiteX34" fmla="*/ 2368062 w 3106616"/>
              <a:gd name="connsiteY34" fmla="*/ 93784 h 3622430"/>
              <a:gd name="connsiteX35" fmla="*/ 2332893 w 3106616"/>
              <a:gd name="connsiteY35" fmla="*/ 82061 h 3622430"/>
              <a:gd name="connsiteX36" fmla="*/ 2168769 w 3106616"/>
              <a:gd name="connsiteY36" fmla="*/ 58615 h 3622430"/>
              <a:gd name="connsiteX37" fmla="*/ 1781908 w 3106616"/>
              <a:gd name="connsiteY37" fmla="*/ 70338 h 3622430"/>
              <a:gd name="connsiteX38" fmla="*/ 1699846 w 3106616"/>
              <a:gd name="connsiteY38" fmla="*/ 58615 h 3622430"/>
              <a:gd name="connsiteX39" fmla="*/ 1641231 w 3106616"/>
              <a:gd name="connsiteY39" fmla="*/ 58615 h 362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6616" h="3622430">
                <a:moveTo>
                  <a:pt x="1770185" y="0"/>
                </a:moveTo>
                <a:cubicBezTo>
                  <a:pt x="1644673" y="22149"/>
                  <a:pt x="1519496" y="42683"/>
                  <a:pt x="1395046" y="70338"/>
                </a:cubicBezTo>
                <a:cubicBezTo>
                  <a:pt x="1382983" y="73019"/>
                  <a:pt x="1371759" y="78666"/>
                  <a:pt x="1359877" y="82061"/>
                </a:cubicBezTo>
                <a:cubicBezTo>
                  <a:pt x="1210448" y="124755"/>
                  <a:pt x="1177922" y="126464"/>
                  <a:pt x="1008185" y="187569"/>
                </a:cubicBezTo>
                <a:cubicBezTo>
                  <a:pt x="983521" y="196448"/>
                  <a:pt x="961886" y="212286"/>
                  <a:pt x="937846" y="222738"/>
                </a:cubicBezTo>
                <a:cubicBezTo>
                  <a:pt x="871962" y="251383"/>
                  <a:pt x="804473" y="276235"/>
                  <a:pt x="738554" y="304800"/>
                </a:cubicBezTo>
                <a:cubicBezTo>
                  <a:pt x="609908" y="360547"/>
                  <a:pt x="361544" y="480817"/>
                  <a:pt x="281354" y="550984"/>
                </a:cubicBezTo>
                <a:lnTo>
                  <a:pt x="187569" y="633046"/>
                </a:lnTo>
                <a:cubicBezTo>
                  <a:pt x="154447" y="726892"/>
                  <a:pt x="77875" y="932582"/>
                  <a:pt x="58616" y="1031630"/>
                </a:cubicBezTo>
                <a:cubicBezTo>
                  <a:pt x="44366" y="1104914"/>
                  <a:pt x="42985" y="1180123"/>
                  <a:pt x="35169" y="1254369"/>
                </a:cubicBezTo>
                <a:cubicBezTo>
                  <a:pt x="31261" y="1344246"/>
                  <a:pt x="28578" y="1434185"/>
                  <a:pt x="23446" y="1524000"/>
                </a:cubicBezTo>
                <a:cubicBezTo>
                  <a:pt x="20762" y="1570978"/>
                  <a:pt x="14196" y="1617686"/>
                  <a:pt x="11723" y="1664676"/>
                </a:cubicBezTo>
                <a:cubicBezTo>
                  <a:pt x="6379" y="1766211"/>
                  <a:pt x="3908" y="1867876"/>
                  <a:pt x="0" y="1969476"/>
                </a:cubicBezTo>
                <a:cubicBezTo>
                  <a:pt x="15631" y="2117968"/>
                  <a:pt x="8153" y="2270754"/>
                  <a:pt x="46893" y="2414953"/>
                </a:cubicBezTo>
                <a:cubicBezTo>
                  <a:pt x="86464" y="2562246"/>
                  <a:pt x="241773" y="2823940"/>
                  <a:pt x="351693" y="2954215"/>
                </a:cubicBezTo>
                <a:cubicBezTo>
                  <a:pt x="405149" y="3017571"/>
                  <a:pt x="459817" y="3082257"/>
                  <a:pt x="527539" y="3130061"/>
                </a:cubicBezTo>
                <a:cubicBezTo>
                  <a:pt x="684037" y="3240531"/>
                  <a:pt x="840582" y="3254178"/>
                  <a:pt x="1019908" y="3305907"/>
                </a:cubicBezTo>
                <a:cubicBezTo>
                  <a:pt x="1133914" y="3338793"/>
                  <a:pt x="1247010" y="3374809"/>
                  <a:pt x="1359877" y="3411415"/>
                </a:cubicBezTo>
                <a:cubicBezTo>
                  <a:pt x="1391636" y="3421715"/>
                  <a:pt x="1421988" y="3436026"/>
                  <a:pt x="1453662" y="3446584"/>
                </a:cubicBezTo>
                <a:cubicBezTo>
                  <a:pt x="1609578" y="3498556"/>
                  <a:pt x="1760204" y="3546310"/>
                  <a:pt x="1922585" y="3575538"/>
                </a:cubicBezTo>
                <a:cubicBezTo>
                  <a:pt x="2035172" y="3595803"/>
                  <a:pt x="2262554" y="3622430"/>
                  <a:pt x="2262554" y="3622430"/>
                </a:cubicBezTo>
                <a:cubicBezTo>
                  <a:pt x="2446216" y="3618522"/>
                  <a:pt x="2630037" y="3619309"/>
                  <a:pt x="2813539" y="3610707"/>
                </a:cubicBezTo>
                <a:cubicBezTo>
                  <a:pt x="2880354" y="3607575"/>
                  <a:pt x="2946682" y="3597183"/>
                  <a:pt x="3012831" y="3587261"/>
                </a:cubicBezTo>
                <a:cubicBezTo>
                  <a:pt x="3025051" y="3585428"/>
                  <a:pt x="3036947" y="3581064"/>
                  <a:pt x="3048000" y="3575538"/>
                </a:cubicBezTo>
                <a:cubicBezTo>
                  <a:pt x="3068380" y="3565348"/>
                  <a:pt x="3087077" y="3552092"/>
                  <a:pt x="3106616" y="3540369"/>
                </a:cubicBezTo>
                <a:cubicBezTo>
                  <a:pt x="3067539" y="3337169"/>
                  <a:pt x="3050629" y="3128421"/>
                  <a:pt x="2989385" y="2930769"/>
                </a:cubicBezTo>
                <a:cubicBezTo>
                  <a:pt x="2963394" y="2846889"/>
                  <a:pt x="2884744" y="2788110"/>
                  <a:pt x="2848708" y="2708030"/>
                </a:cubicBezTo>
                <a:cubicBezTo>
                  <a:pt x="2725920" y="2435169"/>
                  <a:pt x="2743439" y="2495180"/>
                  <a:pt x="2649416" y="2192215"/>
                </a:cubicBezTo>
                <a:cubicBezTo>
                  <a:pt x="2643510" y="2173185"/>
                  <a:pt x="2640649" y="2153305"/>
                  <a:pt x="2637693" y="2133600"/>
                </a:cubicBezTo>
                <a:cubicBezTo>
                  <a:pt x="2628921" y="2075120"/>
                  <a:pt x="2622062" y="2016369"/>
                  <a:pt x="2614246" y="1957753"/>
                </a:cubicBezTo>
                <a:cubicBezTo>
                  <a:pt x="2602152" y="1413505"/>
                  <a:pt x="2612727" y="1538414"/>
                  <a:pt x="2579077" y="1078523"/>
                </a:cubicBezTo>
                <a:cubicBezTo>
                  <a:pt x="2575927" y="1035476"/>
                  <a:pt x="2573820" y="992244"/>
                  <a:pt x="2567354" y="949569"/>
                </a:cubicBezTo>
                <a:cubicBezTo>
                  <a:pt x="2554264" y="863176"/>
                  <a:pt x="2532268" y="778239"/>
                  <a:pt x="2520462" y="691661"/>
                </a:cubicBezTo>
                <a:cubicBezTo>
                  <a:pt x="2478796" y="386108"/>
                  <a:pt x="2531797" y="460440"/>
                  <a:pt x="2414954" y="152400"/>
                </a:cubicBezTo>
                <a:cubicBezTo>
                  <a:pt x="2406080" y="129005"/>
                  <a:pt x="2387060" y="110068"/>
                  <a:pt x="2368062" y="93784"/>
                </a:cubicBezTo>
                <a:cubicBezTo>
                  <a:pt x="2358680" y="85742"/>
                  <a:pt x="2345062" y="84208"/>
                  <a:pt x="2332893" y="82061"/>
                </a:cubicBezTo>
                <a:cubicBezTo>
                  <a:pt x="2278470" y="72457"/>
                  <a:pt x="2223477" y="66430"/>
                  <a:pt x="2168769" y="58615"/>
                </a:cubicBezTo>
                <a:cubicBezTo>
                  <a:pt x="2039815" y="62523"/>
                  <a:pt x="1910921" y="70338"/>
                  <a:pt x="1781908" y="70338"/>
                </a:cubicBezTo>
                <a:cubicBezTo>
                  <a:pt x="1754276" y="70338"/>
                  <a:pt x="1727382" y="60910"/>
                  <a:pt x="1699846" y="58615"/>
                </a:cubicBezTo>
                <a:cubicBezTo>
                  <a:pt x="1680375" y="56992"/>
                  <a:pt x="1660769" y="58615"/>
                  <a:pt x="1641231" y="58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08901E12-5AFC-5343-A39B-BC5C4F496A21}"/>
              </a:ext>
            </a:extLst>
          </p:cNvPr>
          <p:cNvSpPr txBox="1"/>
          <p:nvPr/>
        </p:nvSpPr>
        <p:spPr>
          <a:xfrm>
            <a:off x="4817581"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spTree>
    <p:extLst>
      <p:ext uri="{BB962C8B-B14F-4D97-AF65-F5344CB8AC3E}">
        <p14:creationId xmlns:p14="http://schemas.microsoft.com/office/powerpoint/2010/main" val="4998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fill="hold"/>
                                        <p:tgtEl>
                                          <p:spTgt spid="49"/>
                                        </p:tgtEl>
                                        <p:attrNameLst>
                                          <p:attrName>ppt_x</p:attrName>
                                        </p:attrNameLst>
                                      </p:cBhvr>
                                      <p:tavLst>
                                        <p:tav tm="0">
                                          <p:val>
                                            <p:strVal val="#ppt_x"/>
                                          </p:val>
                                        </p:tav>
                                        <p:tav tm="100000">
                                          <p:val>
                                            <p:strVal val="#ppt_x"/>
                                          </p:val>
                                        </p:tav>
                                      </p:tavLst>
                                    </p:anim>
                                    <p:anim calcmode="lin" valueType="num">
                                      <p:cBhvr additive="base">
                                        <p:cTn id="6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9" grpId="0" animBg="1"/>
      <p:bldP spid="51" grpId="0" animBg="1"/>
      <p:bldP spid="59" grpId="0" animBg="1"/>
      <p:bldP spid="6" grpId="0" animBg="1"/>
      <p:bldP spid="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3" name="图片 2"/>
          <p:cNvPicPr>
            <a:picLocks noChangeAspect="1"/>
          </p:cNvPicPr>
          <p:nvPr/>
        </p:nvPicPr>
        <p:blipFill>
          <a:blip r:embed="rId2"/>
          <a:stretch>
            <a:fillRect/>
          </a:stretch>
        </p:blipFill>
        <p:spPr>
          <a:xfrm>
            <a:off x="820768" y="980728"/>
            <a:ext cx="7463613" cy="576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023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5" name="组 14"/>
          <p:cNvGrpSpPr/>
          <p:nvPr/>
        </p:nvGrpSpPr>
        <p:grpSpPr>
          <a:xfrm>
            <a:off x="380463" y="1124744"/>
            <a:ext cx="8357657" cy="1800200"/>
            <a:chOff x="249101" y="2780928"/>
            <a:chExt cx="8357657" cy="1800200"/>
          </a:xfrm>
        </p:grpSpPr>
        <p:sp>
          <p:nvSpPr>
            <p:cNvPr id="16"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7" name="对角圆角矩形 16"/>
                <p:cNvSpPr/>
                <p:nvPr/>
              </p:nvSpPr>
              <p:spPr>
                <a:xfrm>
                  <a:off x="910549" y="2780928"/>
                  <a:ext cx="7696209" cy="180020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以图中的每个顶点调用迪克斯特拉算法，迪克斯特拉算法的时间复杂度为</a:t>
                  </a:r>
                  <a14:m>
                    <m:oMath xmlns:m="http://schemas.openxmlformats.org/officeDocument/2006/math">
                      <m:r>
                        <a:rPr kumimoji="1" lang="en-US" altLang="zh-CN" sz="2400" b="0" i="1" smtClean="0">
                          <a:solidFill>
                            <a:srgbClr val="0070C0"/>
                          </a:solidFill>
                          <a:latin typeface="Cambria Math" charset="0"/>
                          <a:ea typeface="Microsoft YaHei" charset="-122"/>
                          <a:cs typeface="Microsoft YaHei" charset="-122"/>
                        </a:rPr>
                        <m:t>𝑂</m:t>
                      </m:r>
                      <m:r>
                        <a:rPr kumimoji="1" lang="en-US" altLang="zh-CN" sz="2400" b="0" i="1" smtClean="0">
                          <a:solidFill>
                            <a:srgbClr val="0070C0"/>
                          </a:solidFill>
                          <a:latin typeface="Cambria Math" charset="0"/>
                          <a:ea typeface="Microsoft YaHei" charset="-122"/>
                          <a:cs typeface="Microsoft YaHei" charset="-122"/>
                        </a:rPr>
                        <m:t>(</m:t>
                      </m:r>
                      <m:sSup>
                        <m:sSupPr>
                          <m:ctrlPr>
                            <a:rPr kumimoji="1" lang="en-US" altLang="zh-CN" sz="2400" b="0" i="1" smtClean="0">
                              <a:solidFill>
                                <a:srgbClr val="0070C0"/>
                              </a:solidFill>
                              <a:latin typeface="Cambria Math" panose="02040503050406030204" pitchFamily="18" charset="0"/>
                              <a:ea typeface="Microsoft YaHei" charset="-122"/>
                              <a:cs typeface="Microsoft YaHei" charset="-122"/>
                            </a:rPr>
                          </m:ctrlPr>
                        </m:sSupPr>
                        <m:e>
                          <m:r>
                            <a:rPr kumimoji="1" lang="en-US" altLang="zh-CN" sz="2400" b="0" i="1" smtClean="0">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2</m:t>
                          </m:r>
                        </m:sup>
                      </m:sSup>
                      <m:r>
                        <a:rPr kumimoji="1" lang="en-US" altLang="zh-CN" sz="2400" b="0" i="1" smtClean="0">
                          <a:solidFill>
                            <a:srgbClr val="0070C0"/>
                          </a:solidFill>
                          <a:latin typeface="Cambria Math" charset="0"/>
                          <a:ea typeface="Microsoft YaHei" charset="-122"/>
                          <a:cs typeface="Microsoft YaHei" charset="-122"/>
                        </a:rPr>
                        <m:t>)</m:t>
                      </m:r>
                    </m:oMath>
                  </a14:m>
                  <a:r>
                    <a:rPr kumimoji="1" lang="zh-CN" altLang="en-US" sz="2400" dirty="0">
                      <a:solidFill>
                        <a:srgbClr val="0070C0"/>
                      </a:solidFill>
                      <a:latin typeface="Microsoft YaHei" charset="-122"/>
                      <a:ea typeface="Microsoft YaHei" charset="-122"/>
                      <a:cs typeface="Microsoft YaHei" charset="-122"/>
                    </a:rPr>
                    <a:t>，因此这个方法的时间复杂度为</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panose="02040503050406030204" pitchFamily="18"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17" name="对角圆角矩形 16"/>
                <p:cNvSpPr>
                  <a:spLocks noRot="1" noChangeAspect="1" noMove="1" noResize="1" noEditPoints="1" noAdjustHandles="1" noChangeArrowheads="1" noChangeShapeType="1" noTextEdit="1"/>
                </p:cNvSpPr>
                <p:nvPr/>
              </p:nvSpPr>
              <p:spPr>
                <a:xfrm>
                  <a:off x="910549" y="2780928"/>
                  <a:ext cx="7696209" cy="1800200"/>
                </a:xfrm>
                <a:prstGeom prst="round2DiagRect">
                  <a:avLst>
                    <a:gd name="adj1" fmla="val 6823"/>
                    <a:gd name="adj2" fmla="val 0"/>
                  </a:avLst>
                </a:prstGeom>
                <a:blipFill rotWithShape="0">
                  <a:blip r:embed="rId2"/>
                  <a:stretch>
                    <a:fillRect l="-792" b="-2712"/>
                  </a:stretch>
                </a:blipFill>
                <a:ln>
                  <a:noFill/>
                </a:ln>
              </p:spPr>
              <p:txBody>
                <a:bodyPr/>
                <a:lstStyle/>
                <a:p>
                  <a:r>
                    <a:rPr lang="zh-CN" altLang="en-US">
                      <a:noFill/>
                    </a:rPr>
                    <a:t> </a:t>
                  </a:r>
                </a:p>
              </p:txBody>
            </p:sp>
          </mc:Fallback>
        </mc:AlternateContent>
      </p:grpSp>
      <p:grpSp>
        <p:nvGrpSpPr>
          <p:cNvPr id="18" name="组 17"/>
          <p:cNvGrpSpPr/>
          <p:nvPr/>
        </p:nvGrpSpPr>
        <p:grpSpPr>
          <a:xfrm>
            <a:off x="373746" y="3378175"/>
            <a:ext cx="8357657" cy="1202953"/>
            <a:chOff x="249101" y="2780928"/>
            <a:chExt cx="8357657" cy="1202953"/>
          </a:xfrm>
        </p:grpSpPr>
        <p:sp>
          <p:nvSpPr>
            <p:cNvPr id="1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对角圆角矩形 19"/>
                <p:cNvSpPr/>
                <p:nvPr/>
              </p:nvSpPr>
              <p:spPr>
                <a:xfrm>
                  <a:off x="910549" y="2780928"/>
                  <a:ext cx="7696209" cy="120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或者采用弗洛伊德</a:t>
                  </a:r>
                  <a:r>
                    <a:rPr kumimoji="1" lang="en-US" altLang="zh-CN" sz="2400" dirty="0">
                      <a:solidFill>
                        <a:srgbClr val="0070C0"/>
                      </a:solidFill>
                      <a:latin typeface="Microsoft YaHei" charset="-122"/>
                      <a:ea typeface="Microsoft YaHei" charset="-122"/>
                      <a:cs typeface="Microsoft YaHei" charset="-122"/>
                    </a:rPr>
                    <a:t>(</a:t>
                  </a:r>
                  <a:r>
                    <a:rPr kumimoji="1" lang="en-US" altLang="zh-CN" sz="2400" dirty="0" err="1">
                      <a:solidFill>
                        <a:srgbClr val="0070C0"/>
                      </a:solidFill>
                      <a:latin typeface="Microsoft YaHei" charset="-122"/>
                      <a:ea typeface="Microsoft YaHei" charset="-122"/>
                      <a:cs typeface="Microsoft YaHei" charset="-122"/>
                    </a:rPr>
                    <a:t>Floyed</a:t>
                  </a:r>
                  <a:r>
                    <a:rPr kumimoji="1" lang="en-US" altLang="zh-CN" sz="2400" dirty="0">
                      <a:solidFill>
                        <a:srgbClr val="0070C0"/>
                      </a:solidFill>
                      <a:latin typeface="Microsoft YaHei" charset="-122"/>
                      <a:ea typeface="Microsoft YaHei" charset="-122"/>
                      <a:cs typeface="Microsoft YaHei" charset="-122"/>
                    </a:rPr>
                    <a:t>)</a:t>
                  </a:r>
                  <a:r>
                    <a:rPr kumimoji="1" lang="zh-CN" altLang="en-US" sz="2400" dirty="0">
                      <a:solidFill>
                        <a:srgbClr val="0070C0"/>
                      </a:solidFill>
                      <a:latin typeface="Microsoft YaHei" charset="-122"/>
                      <a:ea typeface="Microsoft YaHei" charset="-122"/>
                      <a:cs typeface="Microsoft YaHei" charset="-122"/>
                    </a:rPr>
                    <a:t>算法，时间复杂度仍然是</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panose="02040503050406030204" pitchFamily="18"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i="1">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r>
                    <a:rPr kumimoji="1" lang="zh-CN" altLang="en-US" sz="2400" dirty="0">
                      <a:solidFill>
                        <a:srgbClr val="0070C0"/>
                      </a:solidFill>
                      <a:latin typeface="Microsoft YaHei" charset="-122"/>
                      <a:ea typeface="Microsoft YaHei" charset="-122"/>
                      <a:cs typeface="Microsoft YaHei" charset="-122"/>
                    </a:rPr>
                    <a:t>，但是比较简单</a:t>
                  </a:r>
                </a:p>
              </p:txBody>
            </p:sp>
          </mc:Choice>
          <mc:Fallback xmlns="">
            <p:sp>
              <p:nvSpPr>
                <p:cNvPr id="20" name="对角圆角矩形 19"/>
                <p:cNvSpPr>
                  <a:spLocks noRot="1" noChangeAspect="1" noMove="1" noResize="1" noEditPoints="1" noAdjustHandles="1" noChangeArrowheads="1" noChangeShapeType="1" noTextEdit="1"/>
                </p:cNvSpPr>
                <p:nvPr/>
              </p:nvSpPr>
              <p:spPr>
                <a:xfrm>
                  <a:off x="910549" y="2780928"/>
                  <a:ext cx="7696209" cy="1202953"/>
                </a:xfrm>
                <a:prstGeom prst="round2DiagRect">
                  <a:avLst>
                    <a:gd name="adj1" fmla="val 6823"/>
                    <a:gd name="adj2" fmla="val 0"/>
                  </a:avLst>
                </a:prstGeom>
                <a:blipFill rotWithShape="0">
                  <a:blip r:embed="rId3"/>
                  <a:stretch>
                    <a:fillRect l="-951" b="-7614"/>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2"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算法：弗洛伊德</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Floyed</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算法</a:t>
              </a:r>
            </a:p>
          </p:txBody>
        </p:sp>
        <p:sp>
          <p:nvSpPr>
            <p:cNvPr id="13" name="框架 12"/>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zh-CN" sz="2400" b="1" dirty="0">
                  <a:solidFill>
                    <a:schemeClr val="tx1"/>
                  </a:solidFill>
                  <a:latin typeface="Arial" charset="0"/>
                </a:rPr>
                <a:t> Floyd</a:t>
              </a:r>
              <a:r>
                <a:rPr lang="zh-CN" altLang="en-US" sz="2400" b="1" dirty="0">
                  <a:solidFill>
                    <a:schemeClr val="tx1"/>
                  </a:solidFill>
                  <a:latin typeface="Arial" charset="0"/>
                </a:rPr>
                <a:t>算法从图的邻接矩阵开始，按照顶点</a:t>
              </a:r>
            </a:p>
            <a:p>
              <a:pPr>
                <a:lnSpc>
                  <a:spcPct val="130000"/>
                </a:lnSpc>
              </a:pPr>
              <a:r>
                <a:rPr lang="en-US" altLang="zh-CN" sz="2400" b="1" dirty="0">
                  <a:solidFill>
                    <a:schemeClr val="tx1"/>
                  </a:solidFill>
                  <a:latin typeface="Arial" charset="0"/>
                </a:rPr>
                <a:t>V</a:t>
              </a:r>
              <a:r>
                <a:rPr lang="en-US" altLang="zh-CN" sz="2400" b="1" baseline="-25000" dirty="0">
                  <a:solidFill>
                    <a:schemeClr val="tx1"/>
                  </a:solidFill>
                  <a:latin typeface="Arial" charset="0"/>
                </a:rPr>
                <a:t>0</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1</a:t>
              </a:r>
              <a:r>
                <a:rPr lang="zh-CN" altLang="en-US" sz="2400" b="1" dirty="0">
                  <a:solidFill>
                    <a:schemeClr val="tx1"/>
                  </a:solidFill>
                  <a:latin typeface="Arial" charset="0"/>
                </a:rPr>
                <a:t>，</a:t>
              </a:r>
              <a:r>
                <a:rPr lang="en-US" altLang="zh-CN" sz="2400" b="1" dirty="0">
                  <a:solidFill>
                    <a:schemeClr val="tx1"/>
                  </a:solidFill>
                  <a:latin typeface="Arial" charset="0"/>
                </a:rPr>
                <a:t>…</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n-1</a:t>
              </a:r>
              <a:r>
                <a:rPr lang="zh-CN" altLang="en-US" sz="2400" b="1" dirty="0">
                  <a:solidFill>
                    <a:schemeClr val="tx1"/>
                  </a:solidFill>
                  <a:latin typeface="Arial" charset="0"/>
                </a:rPr>
                <a:t>的次序，分别以每个顶点</a:t>
              </a:r>
            </a:p>
            <a:p>
              <a:pPr>
                <a:lnSpc>
                  <a:spcPct val="130000"/>
                </a:lnSpc>
              </a:pPr>
              <a:r>
                <a:rPr lang="en-US" altLang="zh-CN" sz="2400" b="1" dirty="0" err="1">
                  <a:solidFill>
                    <a:schemeClr val="tx1"/>
                  </a:solidFill>
                  <a:latin typeface="Arial" charset="0"/>
                </a:rPr>
                <a:t>V</a:t>
              </a:r>
              <a:r>
                <a:rPr lang="en-US" altLang="zh-CN" sz="2400" b="1" baseline="-25000" dirty="0" err="1">
                  <a:solidFill>
                    <a:schemeClr val="tx1"/>
                  </a:solidFill>
                  <a:latin typeface="Arial" charset="0"/>
                </a:rPr>
                <a:t>k</a:t>
              </a:r>
              <a:r>
                <a:rPr lang="zh-CN" altLang="en-US" sz="2400" b="1" dirty="0">
                  <a:solidFill>
                    <a:schemeClr val="tx1"/>
                  </a:solidFill>
                  <a:latin typeface="Arial" charset="0"/>
                </a:rPr>
                <a:t>（</a:t>
              </a:r>
              <a:r>
                <a:rPr lang="en-US" altLang="zh-CN" sz="2400" b="1" dirty="0">
                  <a:solidFill>
                    <a:schemeClr val="tx1"/>
                  </a:solidFill>
                  <a:latin typeface="Arial" charset="0"/>
                </a:rPr>
                <a:t>0≤k ≤ n-1</a:t>
              </a:r>
              <a:r>
                <a:rPr lang="zh-CN" altLang="en-US" sz="2400" b="1" dirty="0">
                  <a:solidFill>
                    <a:schemeClr val="tx1"/>
                  </a:solidFill>
                  <a:latin typeface="Arial" charset="0"/>
                </a:rPr>
                <a:t>）作为新考虑的中间点，在第</a:t>
              </a:r>
              <a:r>
                <a:rPr lang="en-US" altLang="zh-CN" sz="2400" b="1" dirty="0">
                  <a:solidFill>
                    <a:schemeClr val="tx1"/>
                  </a:solidFill>
                  <a:latin typeface="Arial" charset="0"/>
                </a:rPr>
                <a:t>k-1</a:t>
              </a:r>
              <a:r>
                <a:rPr lang="zh-CN" altLang="en-US" sz="2400" b="1" dirty="0">
                  <a:solidFill>
                    <a:schemeClr val="tx1"/>
                  </a:solidFill>
                  <a:latin typeface="Arial" charset="0"/>
                </a:rPr>
                <a:t>次运算得到的</a:t>
              </a:r>
              <a:r>
                <a:rPr lang="en-US" altLang="zh-CN" sz="2400" b="1" dirty="0">
                  <a:solidFill>
                    <a:schemeClr val="tx1"/>
                  </a:solidFill>
                  <a:latin typeface="Arial" charset="0"/>
                </a:rPr>
                <a:t>A</a:t>
              </a:r>
              <a:r>
                <a:rPr lang="en-US" altLang="zh-CN" sz="2400" b="1" baseline="30000" dirty="0">
                  <a:solidFill>
                    <a:schemeClr val="tx1"/>
                  </a:solidFill>
                  <a:latin typeface="Arial" charset="0"/>
                </a:rPr>
                <a:t>(k-1)</a:t>
              </a:r>
              <a:r>
                <a:rPr lang="zh-CN" altLang="en-US" sz="2400" b="1" dirty="0">
                  <a:solidFill>
                    <a:schemeClr val="tx1"/>
                  </a:solidFill>
                  <a:latin typeface="Arial" charset="0"/>
                </a:rPr>
                <a:t>（</a:t>
              </a:r>
              <a:r>
                <a:rPr lang="en-US" altLang="zh-CN" sz="2400" b="1" dirty="0">
                  <a:solidFill>
                    <a:schemeClr val="tx1"/>
                  </a:solidFill>
                  <a:latin typeface="Arial" charset="0"/>
                </a:rPr>
                <a:t>A</a:t>
              </a:r>
              <a:r>
                <a:rPr lang="en-US" altLang="zh-CN" sz="2400" b="1" baseline="30000" dirty="0">
                  <a:solidFill>
                    <a:schemeClr val="tx1"/>
                  </a:solidFill>
                  <a:latin typeface="Arial" charset="0"/>
                </a:rPr>
                <a:t>(-1)</a:t>
              </a:r>
              <a:r>
                <a:rPr lang="zh-CN" altLang="en-US" sz="2400" b="1" dirty="0">
                  <a:solidFill>
                    <a:schemeClr val="tx1"/>
                  </a:solidFill>
                  <a:latin typeface="Arial" charset="0"/>
                </a:rPr>
                <a:t>为图的邻接矩阵</a:t>
              </a:r>
              <a:r>
                <a:rPr lang="en-US" altLang="zh-CN" sz="2400" b="1" dirty="0">
                  <a:solidFill>
                    <a:schemeClr val="tx1"/>
                  </a:solidFill>
                  <a:latin typeface="Arial" charset="0"/>
                </a:rPr>
                <a:t>GA</a:t>
              </a:r>
              <a:r>
                <a:rPr lang="zh-CN" altLang="en-US" sz="2400" b="1" dirty="0">
                  <a:solidFill>
                    <a:schemeClr val="tx1"/>
                  </a:solidFill>
                  <a:latin typeface="Arial" charset="0"/>
                </a:rPr>
                <a:t>）的基础上，求出每对顶点</a:t>
              </a:r>
              <a:r>
                <a:rPr lang="en-US" altLang="zh-CN" sz="2400" b="1" dirty="0">
                  <a:solidFill>
                    <a:schemeClr val="tx1"/>
                  </a:solidFill>
                  <a:latin typeface="Arial" charset="0"/>
                </a:rPr>
                <a:t>V</a:t>
              </a:r>
              <a:r>
                <a:rPr lang="en-US" altLang="zh-CN" sz="2400" b="1" baseline="-25000" dirty="0">
                  <a:solidFill>
                    <a:schemeClr val="tx1"/>
                  </a:solidFill>
                  <a:latin typeface="Arial" charset="0"/>
                </a:rPr>
                <a:t>i</a:t>
              </a:r>
              <a:r>
                <a:rPr lang="zh-CN" altLang="en-US" sz="2400" b="1" dirty="0">
                  <a:solidFill>
                    <a:schemeClr val="tx1"/>
                  </a:solidFill>
                  <a:latin typeface="Arial" charset="0"/>
                </a:rPr>
                <a:t>到</a:t>
              </a:r>
              <a:r>
                <a:rPr lang="en-US" altLang="zh-CN" sz="2400" b="1" dirty="0" err="1">
                  <a:solidFill>
                    <a:schemeClr val="tx1"/>
                  </a:solidFill>
                  <a:latin typeface="Arial" charset="0"/>
                </a:rPr>
                <a:t>V</a:t>
              </a:r>
              <a:r>
                <a:rPr lang="en-US" altLang="zh-CN" sz="2400" b="1" baseline="-25000" dirty="0" err="1">
                  <a:solidFill>
                    <a:schemeClr val="tx1"/>
                  </a:solidFill>
                  <a:latin typeface="Arial" charset="0"/>
                </a:rPr>
                <a:t>j</a:t>
              </a:r>
              <a:r>
                <a:rPr lang="zh-CN" altLang="en-US" sz="2400" b="1" dirty="0">
                  <a:solidFill>
                    <a:schemeClr val="tx1"/>
                  </a:solidFill>
                  <a:latin typeface="Arial" charset="0"/>
                </a:rPr>
                <a:t>的目前最短路径长度</a:t>
              </a:r>
              <a:r>
                <a:rPr lang="en-US" altLang="zh-CN" sz="2400" b="1" dirty="0">
                  <a:solidFill>
                    <a:schemeClr val="tx1"/>
                  </a:solidFill>
                  <a:latin typeface="Arial" charset="0"/>
                </a:rPr>
                <a:t>A</a:t>
              </a:r>
              <a:r>
                <a:rPr lang="en-US" altLang="zh-CN" sz="2400" b="1" baseline="30000" dirty="0">
                  <a:solidFill>
                    <a:schemeClr val="tx1"/>
                  </a:solidFill>
                  <a:latin typeface="Arial" charset="0"/>
                </a:rPr>
                <a:t>(k)</a:t>
              </a:r>
              <a:r>
                <a:rPr lang="en-US" altLang="zh-CN" sz="2400" b="1" dirty="0">
                  <a:solidFill>
                    <a:schemeClr val="tx1"/>
                  </a:solidFill>
                  <a:latin typeface="Arial" charset="0"/>
                </a:rPr>
                <a:t>[</a:t>
              </a:r>
              <a:r>
                <a:rPr lang="en-US" altLang="zh-CN" sz="2400" b="1" dirty="0" err="1">
                  <a:solidFill>
                    <a:schemeClr val="tx1"/>
                  </a:solidFill>
                  <a:latin typeface="Arial" charset="0"/>
                </a:rPr>
                <a:t>i</a:t>
              </a:r>
              <a:r>
                <a:rPr lang="en-US" altLang="zh-CN" sz="2400" b="1" dirty="0">
                  <a:solidFill>
                    <a:schemeClr val="tx1"/>
                  </a:solidFill>
                  <a:latin typeface="Arial" charset="0"/>
                </a:rPr>
                <a:t>][j]</a:t>
              </a:r>
              <a:r>
                <a:rPr lang="zh-CN" altLang="en-US" sz="2400" b="1" dirty="0">
                  <a:solidFill>
                    <a:schemeClr val="tx1"/>
                  </a:solidFill>
                  <a:latin typeface="Arial" charset="0"/>
                </a:rPr>
                <a:t>，计算公式为：</a:t>
              </a:r>
              <a:endParaRPr kumimoji="1" lang="zh-CN" altLang="en-US" sz="2400" dirty="0">
                <a:solidFill>
                  <a:schemeClr val="tx1"/>
                </a:solidFill>
                <a:latin typeface="Microsoft YaHei" charset="-122"/>
                <a:ea typeface="Microsoft YaHei" charset="-122"/>
                <a:cs typeface="Microsoft YaHei" charset="-122"/>
              </a:endParaRPr>
            </a:p>
          </p:txBody>
        </p:sp>
      </p:grpSp>
      <p:sp>
        <p:nvSpPr>
          <p:cNvPr id="21" name="Text Box 6"/>
          <p:cNvSpPr txBox="1">
            <a:spLocks noChangeArrowheads="1"/>
          </p:cNvSpPr>
          <p:nvPr/>
        </p:nvSpPr>
        <p:spPr bwMode="auto">
          <a:xfrm>
            <a:off x="899592" y="4221088"/>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Tree>
    <p:extLst>
      <p:ext uri="{BB962C8B-B14F-4D97-AF65-F5344CB8AC3E}">
        <p14:creationId xmlns:p14="http://schemas.microsoft.com/office/powerpoint/2010/main" val="1353341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graphicFrame>
        <p:nvGraphicFramePr>
          <p:cNvPr id="34" name="Object 2"/>
          <p:cNvGraphicFramePr>
            <a:graphicFrameLocks noChangeAspect="1"/>
          </p:cNvGraphicFramePr>
          <p:nvPr>
            <p:extLst>
              <p:ext uri="{D42A27DB-BD31-4B8C-83A1-F6EECF244321}">
                <p14:modId xmlns:p14="http://schemas.microsoft.com/office/powerpoint/2010/main" val="194885778"/>
              </p:ext>
            </p:extLst>
          </p:nvPr>
        </p:nvGraphicFramePr>
        <p:xfrm>
          <a:off x="503634" y="4095356"/>
          <a:ext cx="3671887" cy="2298700"/>
        </p:xfrm>
        <a:graphic>
          <a:graphicData uri="http://schemas.openxmlformats.org/presentationml/2006/ole">
            <mc:AlternateContent xmlns:mc="http://schemas.openxmlformats.org/markup-compatibility/2006">
              <mc:Choice xmlns:v="urn:schemas-microsoft-com:vml" Requires="v">
                <p:oleObj spid="_x0000_s46131" name="公式" r:id="rId3" imgW="1460160" imgH="914400" progId="">
                  <p:embed/>
                </p:oleObj>
              </mc:Choice>
              <mc:Fallback>
                <p:oleObj name="公式" r:id="rId3" imgW="146016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 y="4095356"/>
                        <a:ext cx="3671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2"/>
          <p:cNvGraphicFramePr>
            <a:graphicFrameLocks noChangeAspect="1"/>
          </p:cNvGraphicFramePr>
          <p:nvPr>
            <p:extLst>
              <p:ext uri="{D42A27DB-BD31-4B8C-83A1-F6EECF244321}">
                <p14:modId xmlns:p14="http://schemas.microsoft.com/office/powerpoint/2010/main" val="165183837"/>
              </p:ext>
            </p:extLst>
          </p:nvPr>
        </p:nvGraphicFramePr>
        <p:xfrm>
          <a:off x="4684713" y="4103688"/>
          <a:ext cx="3544887" cy="2298700"/>
        </p:xfrm>
        <a:graphic>
          <a:graphicData uri="http://schemas.openxmlformats.org/presentationml/2006/ole">
            <mc:AlternateContent xmlns:mc="http://schemas.openxmlformats.org/markup-compatibility/2006">
              <mc:Choice xmlns:v="urn:schemas-microsoft-com:vml" Requires="v">
                <p:oleObj spid="_x0000_s46132" name="公式" r:id="rId5" imgW="1409400" imgH="914400" progId="">
                  <p:embed/>
                </p:oleObj>
              </mc:Choice>
              <mc:Fallback>
                <p:oleObj name="公式" r:id="rId5" imgW="140940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410368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框架 2"/>
          <p:cNvSpPr/>
          <p:nvPr/>
        </p:nvSpPr>
        <p:spPr>
          <a:xfrm>
            <a:off x="1441053" y="4005064"/>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1593453"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k=0</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264938"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V="1">
            <a:off x="2604338" y="4509120"/>
            <a:ext cx="0" cy="6601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1961890" y="5523596"/>
            <a:ext cx="30304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372200"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627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2"/>
          <p:cNvGraphicFramePr>
            <a:graphicFrameLocks noChangeAspect="1"/>
          </p:cNvGraphicFramePr>
          <p:nvPr>
            <p:extLst>
              <p:ext uri="{D42A27DB-BD31-4B8C-83A1-F6EECF244321}">
                <p14:modId xmlns:p14="http://schemas.microsoft.com/office/powerpoint/2010/main" val="1489799124"/>
              </p:ext>
            </p:extLst>
          </p:nvPr>
        </p:nvGraphicFramePr>
        <p:xfrm>
          <a:off x="611560" y="4100518"/>
          <a:ext cx="3544887" cy="2298700"/>
        </p:xfrm>
        <a:graphic>
          <a:graphicData uri="http://schemas.openxmlformats.org/presentationml/2006/ole">
            <mc:AlternateContent xmlns:mc="http://schemas.openxmlformats.org/markup-compatibility/2006">
              <mc:Choice xmlns:v="urn:schemas-microsoft-com:vml" Requires="v">
                <p:oleObj spid="_x0000_s48177"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10051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344181785"/>
              </p:ext>
            </p:extLst>
          </p:nvPr>
        </p:nvGraphicFramePr>
        <p:xfrm>
          <a:off x="4668838" y="4083050"/>
          <a:ext cx="3576637" cy="2298700"/>
        </p:xfrm>
        <a:graphic>
          <a:graphicData uri="http://schemas.openxmlformats.org/presentationml/2006/ole">
            <mc:AlternateContent xmlns:mc="http://schemas.openxmlformats.org/markup-compatibility/2006">
              <mc:Choice xmlns:v="urn:schemas-microsoft-com:vml" Requires="v">
                <p:oleObj spid="_x0000_s48178"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838"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4581128"/>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267744"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k=1</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78561" y="4005064"/>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H="1">
            <a:off x="3259176" y="4524736"/>
            <a:ext cx="12211" cy="347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2699792" y="4311493"/>
            <a:ext cx="278769" cy="148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948264"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7629965"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118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30"/>
          <p:cNvGraphicFramePr>
            <a:graphicFrameLocks noChangeAspect="1"/>
          </p:cNvGraphicFramePr>
          <p:nvPr>
            <p:extLst>
              <p:ext uri="{D42A27DB-BD31-4B8C-83A1-F6EECF244321}">
                <p14:modId xmlns:p14="http://schemas.microsoft.com/office/powerpoint/2010/main" val="627456530"/>
              </p:ext>
            </p:extLst>
          </p:nvPr>
        </p:nvGraphicFramePr>
        <p:xfrm>
          <a:off x="4572000" y="4077072"/>
          <a:ext cx="3768725" cy="2298700"/>
        </p:xfrm>
        <a:graphic>
          <a:graphicData uri="http://schemas.openxmlformats.org/presentationml/2006/ole">
            <mc:AlternateContent xmlns:mc="http://schemas.openxmlformats.org/markup-compatibility/2006">
              <mc:Choice xmlns:v="urn:schemas-microsoft-com:vml" Requires="v">
                <p:oleObj spid="_x0000_s49203" name="公式" r:id="rId3" imgW="1498320" imgH="914400" progId="">
                  <p:embed/>
                </p:oleObj>
              </mc:Choice>
              <mc:Fallback>
                <p:oleObj name="公式" r:id="rId3" imgW="149832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1099694017"/>
              </p:ext>
            </p:extLst>
          </p:nvPr>
        </p:nvGraphicFramePr>
        <p:xfrm>
          <a:off x="635323" y="4083050"/>
          <a:ext cx="3576637" cy="2298700"/>
        </p:xfrm>
        <a:graphic>
          <a:graphicData uri="http://schemas.openxmlformats.org/presentationml/2006/ole">
            <mc:AlternateContent xmlns:mc="http://schemas.openxmlformats.org/markup-compatibility/2006">
              <mc:Choice xmlns:v="urn:schemas-microsoft-com:vml" Requires="v">
                <p:oleObj spid="_x0000_s49204"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23"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157192"/>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88977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k=2</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1719462" y="461516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1953667" y="5167291"/>
            <a:ext cx="2117" cy="1939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2313707" y="4921596"/>
            <a:ext cx="8181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5687443" y="4615167"/>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6368978"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627073"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5099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5"/>
          <p:cNvGraphicFramePr>
            <a:graphicFrameLocks noChangeAspect="1"/>
          </p:cNvGraphicFramePr>
          <p:nvPr>
            <p:extLst>
              <p:ext uri="{D42A27DB-BD31-4B8C-83A1-F6EECF244321}">
                <p14:modId xmlns:p14="http://schemas.microsoft.com/office/powerpoint/2010/main" val="974246890"/>
              </p:ext>
            </p:extLst>
          </p:nvPr>
        </p:nvGraphicFramePr>
        <p:xfrm>
          <a:off x="4716016" y="4149080"/>
          <a:ext cx="3544887" cy="2298700"/>
        </p:xfrm>
        <a:graphic>
          <a:graphicData uri="http://schemas.openxmlformats.org/presentationml/2006/ole">
            <mc:AlternateContent xmlns:mc="http://schemas.openxmlformats.org/markup-compatibility/2006">
              <mc:Choice xmlns:v="urn:schemas-microsoft-com:vml" Requires="v">
                <p:oleObj spid="_x0000_s50229"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149080"/>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30"/>
          <p:cNvGraphicFramePr>
            <a:graphicFrameLocks noChangeAspect="1"/>
          </p:cNvGraphicFramePr>
          <p:nvPr>
            <p:extLst>
              <p:ext uri="{D42A27DB-BD31-4B8C-83A1-F6EECF244321}">
                <p14:modId xmlns:p14="http://schemas.microsoft.com/office/powerpoint/2010/main" val="2091802309"/>
              </p:ext>
            </p:extLst>
          </p:nvPr>
        </p:nvGraphicFramePr>
        <p:xfrm>
          <a:off x="467544" y="4077072"/>
          <a:ext cx="3768725" cy="2298700"/>
        </p:xfrm>
        <a:graphic>
          <a:graphicData uri="http://schemas.openxmlformats.org/presentationml/2006/ole">
            <mc:AlternateContent xmlns:mc="http://schemas.openxmlformats.org/markup-compatibility/2006">
              <mc:Choice xmlns:v="urn:schemas-microsoft-com:vml" Requires="v">
                <p:oleObj spid="_x0000_s50230" name="公式" r:id="rId5" imgW="1498320" imgH="914400" progId="">
                  <p:embed/>
                </p:oleObj>
              </mc:Choice>
              <mc:Fallback>
                <p:oleObj name="公式" r:id="rId5" imgW="149832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733256"/>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360985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k=3</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57147" y="407444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3249810" y="4709960"/>
            <a:ext cx="0" cy="11450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3537843" y="4380876"/>
            <a:ext cx="22183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7055385" y="4083453"/>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055385" y="4709960"/>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773186" y="4687305"/>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171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26" name="Object 2"/>
          <p:cNvGraphicFramePr>
            <a:graphicFrameLocks noChangeAspect="1"/>
          </p:cNvGraphicFramePr>
          <p:nvPr>
            <p:extLst>
              <p:ext uri="{D42A27DB-BD31-4B8C-83A1-F6EECF244321}">
                <p14:modId xmlns:p14="http://schemas.microsoft.com/office/powerpoint/2010/main" val="52003577"/>
              </p:ext>
            </p:extLst>
          </p:nvPr>
        </p:nvGraphicFramePr>
        <p:xfrm>
          <a:off x="247275" y="1844824"/>
          <a:ext cx="8610600" cy="2819400"/>
        </p:xfrm>
        <a:graphic>
          <a:graphicData uri="http://schemas.openxmlformats.org/presentationml/2006/ole">
            <mc:AlternateContent xmlns:mc="http://schemas.openxmlformats.org/markup-compatibility/2006">
              <mc:Choice xmlns:v="urn:schemas-microsoft-com:vml" Requires="v">
                <p:oleObj spid="_x0000_s13383" r:id="rId3" imgW="4314825" imgH="1603248" progId="">
                  <p:embed/>
                </p:oleObj>
              </mc:Choice>
              <mc:Fallback>
                <p:oleObj r:id="rId3" imgW="4314825" imgH="160324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6660"/>
                      <a:stretch>
                        <a:fillRect/>
                      </a:stretch>
                    </p:blipFill>
                    <p:spPr bwMode="auto">
                      <a:xfrm>
                        <a:off x="247275" y="1844824"/>
                        <a:ext cx="86106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1475656" y="4941168"/>
            <a:ext cx="110799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完全图</a:t>
            </a:r>
          </a:p>
        </p:txBody>
      </p:sp>
      <p:sp>
        <p:nvSpPr>
          <p:cNvPr id="33" name="文本框 32"/>
          <p:cNvSpPr txBox="1"/>
          <p:nvPr/>
        </p:nvSpPr>
        <p:spPr>
          <a:xfrm>
            <a:off x="6588224" y="4941167"/>
            <a:ext cx="110799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稀疏图</a:t>
            </a:r>
          </a:p>
        </p:txBody>
      </p:sp>
    </p:spTree>
    <p:extLst>
      <p:ext uri="{BB962C8B-B14F-4D97-AF65-F5344CB8AC3E}">
        <p14:creationId xmlns:p14="http://schemas.microsoft.com/office/powerpoint/2010/main" val="977214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6" name="图片 5"/>
          <p:cNvPicPr>
            <a:picLocks noChangeAspect="1"/>
          </p:cNvPicPr>
          <p:nvPr/>
        </p:nvPicPr>
        <p:blipFill>
          <a:blip r:embed="rId2"/>
          <a:stretch>
            <a:fillRect/>
          </a:stretch>
        </p:blipFill>
        <p:spPr>
          <a:xfrm>
            <a:off x="430371" y="1052736"/>
            <a:ext cx="8244408" cy="5582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155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活动</a:t>
              </a: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一个较大的工程经常被分成许多子工程，把这些子工程称作活动</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14" name="组 13"/>
          <p:cNvGrpSpPr/>
          <p:nvPr/>
        </p:nvGrpSpPr>
        <p:grpSpPr>
          <a:xfrm>
            <a:off x="35496" y="4013235"/>
            <a:ext cx="8928992" cy="1276979"/>
            <a:chOff x="-710447" y="1255336"/>
            <a:chExt cx="9076165" cy="1276979"/>
          </a:xfrm>
        </p:grpSpPr>
        <p:sp>
          <p:nvSpPr>
            <p:cNvPr id="15" name="文本框 14"/>
            <p:cNvSpPr txBox="1"/>
            <p:nvPr/>
          </p:nvSpPr>
          <p:spPr>
            <a:xfrm>
              <a:off x="-710447" y="1331986"/>
              <a:ext cx="2635016"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顶点活动图</a:t>
              </a:r>
              <a:endParaRPr kumimoji="1" lang="en-US" altLang="zh-CN" sz="3600" dirty="0">
                <a:solidFill>
                  <a:srgbClr val="02BAF8"/>
                </a:solidFill>
                <a:latin typeface="Microsoft YaHei" charset="-122"/>
                <a:ea typeface="Microsoft YaHei" charset="-122"/>
                <a:cs typeface="Microsoft YaHei" charset="-122"/>
              </a:endParaRPr>
            </a:p>
            <a:p>
              <a:pPr algn="ctr"/>
              <a:r>
                <a:rPr kumimoji="1" lang="en-US" altLang="zh-CN" sz="3600" dirty="0">
                  <a:solidFill>
                    <a:srgbClr val="02BAF8"/>
                  </a:solidFill>
                  <a:latin typeface="Microsoft YaHei" charset="-122"/>
                  <a:ea typeface="Microsoft YaHei" charset="-122"/>
                  <a:cs typeface="Microsoft YaHei" charset="-122"/>
                </a:rPr>
                <a:t>AOV</a:t>
              </a:r>
              <a:endParaRPr kumimoji="1" lang="zh-CN" altLang="en-US" sz="3600" dirty="0">
                <a:solidFill>
                  <a:srgbClr val="02BAF8"/>
                </a:solidFill>
                <a:latin typeface="Microsoft YaHei" charset="-122"/>
                <a:ea typeface="Microsoft YaHei" charset="-122"/>
                <a:cs typeface="Microsoft YaHei" charset="-122"/>
              </a:endParaRP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3" y="1255336"/>
              <a:ext cx="6367955"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顶点表示活动、边表示活动间先后关系的有向图</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6" name="组 25"/>
          <p:cNvGrpSpPr/>
          <p:nvPr/>
        </p:nvGrpSpPr>
        <p:grpSpPr>
          <a:xfrm>
            <a:off x="524589" y="2362040"/>
            <a:ext cx="8357657" cy="1282983"/>
            <a:chOff x="249101" y="2780927"/>
            <a:chExt cx="8357657" cy="1282983"/>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7"/>
              <a:ext cx="7696209" cy="128298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子工程之间可能存在先后次序，即某个子工程的另一个子工程的先决条件</a:t>
              </a:r>
            </a:p>
          </p:txBody>
        </p:sp>
      </p:grpSp>
    </p:spTree>
    <p:extLst>
      <p:ext uri="{BB962C8B-B14F-4D97-AF65-F5344CB8AC3E}">
        <p14:creationId xmlns:p14="http://schemas.microsoft.com/office/powerpoint/2010/main" val="7717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0"/>
          <p:cNvGrpSpPr>
            <a:grpSpLocks/>
          </p:cNvGrpSpPr>
          <p:nvPr/>
        </p:nvGrpSpPr>
        <p:grpSpPr bwMode="auto">
          <a:xfrm>
            <a:off x="4552575" y="2852936"/>
            <a:ext cx="5076056" cy="1872208"/>
            <a:chOff x="1104" y="2736"/>
            <a:chExt cx="3552" cy="1296"/>
          </a:xfrm>
        </p:grpSpPr>
        <p:sp>
          <p:nvSpPr>
            <p:cNvPr id="20" name="Rectangle 189"/>
            <p:cNvSpPr>
              <a:spLocks noChangeArrowheads="1"/>
            </p:cNvSpPr>
            <p:nvPr/>
          </p:nvSpPr>
          <p:spPr bwMode="auto">
            <a:xfrm>
              <a:off x="1104" y="2736"/>
              <a:ext cx="3552" cy="1296"/>
            </a:xfrm>
            <a:prstGeom prst="rect">
              <a:avLst/>
            </a:prstGeom>
            <a:solidFill>
              <a:schemeClr val="bg1"/>
            </a:solidFill>
            <a:ln w="19050" algn="ctr">
              <a:noFill/>
              <a:miter lim="800000"/>
              <a:headEnd/>
              <a:tailEnd/>
            </a:ln>
            <a:effectLst/>
          </p:spPr>
          <p:txBody>
            <a:bodyPr wrap="none" anchor="ctr"/>
            <a:lstStyle/>
            <a:p>
              <a:endParaRPr lang="zh-CN" altLang="en-US" b="1"/>
            </a:p>
          </p:txBody>
        </p:sp>
        <p:sp>
          <p:nvSpPr>
            <p:cNvPr id="21" name="Oval 156"/>
            <p:cNvSpPr>
              <a:spLocks noChangeArrowheads="1"/>
            </p:cNvSpPr>
            <p:nvPr/>
          </p:nvSpPr>
          <p:spPr bwMode="auto">
            <a:xfrm>
              <a:off x="1632"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C1</a:t>
              </a:r>
            </a:p>
          </p:txBody>
        </p:sp>
        <p:sp>
          <p:nvSpPr>
            <p:cNvPr id="22" name="Oval 161"/>
            <p:cNvSpPr>
              <a:spLocks noChangeArrowheads="1"/>
            </p:cNvSpPr>
            <p:nvPr/>
          </p:nvSpPr>
          <p:spPr bwMode="auto">
            <a:xfrm>
              <a:off x="2400"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C8</a:t>
              </a:r>
            </a:p>
          </p:txBody>
        </p:sp>
        <p:sp>
          <p:nvSpPr>
            <p:cNvPr id="23" name="Line 162"/>
            <p:cNvSpPr>
              <a:spLocks noChangeShapeType="1"/>
            </p:cNvSpPr>
            <p:nvPr/>
          </p:nvSpPr>
          <p:spPr bwMode="auto">
            <a:xfrm>
              <a:off x="1872"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Oval 170"/>
            <p:cNvSpPr>
              <a:spLocks noChangeArrowheads="1"/>
            </p:cNvSpPr>
            <p:nvPr/>
          </p:nvSpPr>
          <p:spPr bwMode="auto">
            <a:xfrm>
              <a:off x="3168"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C9</a:t>
              </a:r>
            </a:p>
          </p:txBody>
        </p:sp>
        <p:sp>
          <p:nvSpPr>
            <p:cNvPr id="25" name="Line 171"/>
            <p:cNvSpPr>
              <a:spLocks noChangeShapeType="1"/>
            </p:cNvSpPr>
            <p:nvPr/>
          </p:nvSpPr>
          <p:spPr bwMode="auto">
            <a:xfrm>
              <a:off x="2640"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Oval 172"/>
            <p:cNvSpPr>
              <a:spLocks noChangeArrowheads="1"/>
            </p:cNvSpPr>
            <p:nvPr/>
          </p:nvSpPr>
          <p:spPr bwMode="auto">
            <a:xfrm>
              <a:off x="3936"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C7</a:t>
              </a:r>
            </a:p>
          </p:txBody>
        </p:sp>
        <p:sp>
          <p:nvSpPr>
            <p:cNvPr id="30" name="Line 173"/>
            <p:cNvSpPr>
              <a:spLocks noChangeShapeType="1"/>
            </p:cNvSpPr>
            <p:nvPr/>
          </p:nvSpPr>
          <p:spPr bwMode="auto">
            <a:xfrm>
              <a:off x="3408"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Oval 174"/>
            <p:cNvSpPr>
              <a:spLocks noChangeArrowheads="1"/>
            </p:cNvSpPr>
            <p:nvPr/>
          </p:nvSpPr>
          <p:spPr bwMode="auto">
            <a:xfrm>
              <a:off x="2400"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C3</a:t>
              </a:r>
            </a:p>
          </p:txBody>
        </p:sp>
        <p:sp>
          <p:nvSpPr>
            <p:cNvPr id="32" name="Oval 175"/>
            <p:cNvSpPr>
              <a:spLocks noChangeArrowheads="1"/>
            </p:cNvSpPr>
            <p:nvPr/>
          </p:nvSpPr>
          <p:spPr bwMode="auto">
            <a:xfrm>
              <a:off x="3168"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C4</a:t>
              </a:r>
            </a:p>
          </p:txBody>
        </p:sp>
        <p:sp>
          <p:nvSpPr>
            <p:cNvPr id="33" name="Line 176"/>
            <p:cNvSpPr>
              <a:spLocks noChangeShapeType="1"/>
            </p:cNvSpPr>
            <p:nvPr/>
          </p:nvSpPr>
          <p:spPr bwMode="auto">
            <a:xfrm>
              <a:off x="2640" y="3360"/>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Oval 177"/>
            <p:cNvSpPr>
              <a:spLocks noChangeArrowheads="1"/>
            </p:cNvSpPr>
            <p:nvPr/>
          </p:nvSpPr>
          <p:spPr bwMode="auto">
            <a:xfrm>
              <a:off x="16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C2</a:t>
              </a:r>
            </a:p>
          </p:txBody>
        </p:sp>
        <p:sp>
          <p:nvSpPr>
            <p:cNvPr id="35" name="Oval 178"/>
            <p:cNvSpPr>
              <a:spLocks noChangeArrowheads="1"/>
            </p:cNvSpPr>
            <p:nvPr/>
          </p:nvSpPr>
          <p:spPr bwMode="auto">
            <a:xfrm>
              <a:off x="28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C5</a:t>
              </a:r>
            </a:p>
          </p:txBody>
        </p:sp>
        <p:sp>
          <p:nvSpPr>
            <p:cNvPr id="36" name="Line 179"/>
            <p:cNvSpPr>
              <a:spLocks noChangeShapeType="1"/>
            </p:cNvSpPr>
            <p:nvPr/>
          </p:nvSpPr>
          <p:spPr bwMode="auto">
            <a:xfrm>
              <a:off x="1872" y="3792"/>
              <a:ext cx="96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Oval 182"/>
            <p:cNvSpPr>
              <a:spLocks noChangeArrowheads="1"/>
            </p:cNvSpPr>
            <p:nvPr/>
          </p:nvSpPr>
          <p:spPr bwMode="auto">
            <a:xfrm>
              <a:off x="3936"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C6</a:t>
              </a:r>
            </a:p>
          </p:txBody>
        </p:sp>
        <p:sp>
          <p:nvSpPr>
            <p:cNvPr id="38" name="Line 183"/>
            <p:cNvSpPr>
              <a:spLocks noChangeShapeType="1"/>
            </p:cNvSpPr>
            <p:nvPr/>
          </p:nvSpPr>
          <p:spPr bwMode="auto">
            <a:xfrm>
              <a:off x="3072" y="3792"/>
              <a:ext cx="864"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84"/>
            <p:cNvSpPr>
              <a:spLocks noChangeShapeType="1"/>
            </p:cNvSpPr>
            <p:nvPr/>
          </p:nvSpPr>
          <p:spPr bwMode="auto">
            <a:xfrm>
              <a:off x="1872" y="3024"/>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185"/>
            <p:cNvSpPr>
              <a:spLocks noChangeShapeType="1"/>
            </p:cNvSpPr>
            <p:nvPr/>
          </p:nvSpPr>
          <p:spPr bwMode="auto">
            <a:xfrm flipV="1">
              <a:off x="1872" y="3456"/>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Line 186"/>
            <p:cNvSpPr>
              <a:spLocks noChangeShapeType="1"/>
            </p:cNvSpPr>
            <p:nvPr/>
          </p:nvSpPr>
          <p:spPr bwMode="auto">
            <a:xfrm flipV="1">
              <a:off x="3024" y="3504"/>
              <a:ext cx="240" cy="24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2" name="Line 187"/>
            <p:cNvSpPr>
              <a:spLocks noChangeShapeType="1"/>
            </p:cNvSpPr>
            <p:nvPr/>
          </p:nvSpPr>
          <p:spPr bwMode="auto">
            <a:xfrm flipV="1">
              <a:off x="3408" y="3024"/>
              <a:ext cx="576" cy="336"/>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3" name="Line 188"/>
            <p:cNvSpPr>
              <a:spLocks noChangeShapeType="1"/>
            </p:cNvSpPr>
            <p:nvPr/>
          </p:nvSpPr>
          <p:spPr bwMode="auto">
            <a:xfrm>
              <a:off x="3408" y="3456"/>
              <a:ext cx="624" cy="24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18" name="Group 155"/>
          <p:cNvGraphicFramePr>
            <a:graphicFrameLocks noGrp="1"/>
          </p:cNvGraphicFramePr>
          <p:nvPr>
            <p:extLst>
              <p:ext uri="{D42A27DB-BD31-4B8C-83A1-F6EECF244321}">
                <p14:modId xmlns:p14="http://schemas.microsoft.com/office/powerpoint/2010/main" val="1712470611"/>
              </p:ext>
            </p:extLst>
          </p:nvPr>
        </p:nvGraphicFramePr>
        <p:xfrm>
          <a:off x="192698" y="1826857"/>
          <a:ext cx="4895850" cy="4116388"/>
        </p:xfrm>
        <a:graphic>
          <a:graphicData uri="http://schemas.openxmlformats.org/drawingml/2006/table">
            <a:tbl>
              <a:tblPr/>
              <a:tblGrid>
                <a:gridCol w="1403350">
                  <a:extLst>
                    <a:ext uri="{9D8B030D-6E8A-4147-A177-3AD203B41FA5}">
                      <a16:colId xmlns:a16="http://schemas.microsoft.com/office/drawing/2014/main" val="20000"/>
                    </a:ext>
                  </a:extLst>
                </a:gridCol>
                <a:gridCol w="2063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a:ln>
                            <a:noFill/>
                          </a:ln>
                          <a:solidFill>
                            <a:schemeClr val="tx1"/>
                          </a:solidFill>
                          <a:effectLst/>
                          <a:latin typeface="Arial" charset="0"/>
                          <a:ea typeface="宋体" pitchFamily="2" charset="-122"/>
                        </a:rPr>
                        <a:t>课程代号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a:ln>
                            <a:noFill/>
                          </a:ln>
                          <a:solidFill>
                            <a:schemeClr val="tx1"/>
                          </a:solidFill>
                          <a:effectLst/>
                          <a:latin typeface="Arial" charset="0"/>
                          <a:ea typeface="宋体"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a:ln>
                            <a:noFill/>
                          </a:ln>
                          <a:solidFill>
                            <a:schemeClr val="tx1"/>
                          </a:solidFill>
                          <a:effectLst/>
                          <a:latin typeface="Arial" charset="0"/>
                          <a:ea typeface="宋体" pitchFamily="2" charset="-122"/>
                        </a:rPr>
                        <a:t>先修课程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C3,C5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算法语言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编译技术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pitchFamily="2" charset="-122"/>
                        </a:rPr>
                        <a:t>计算机原理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45434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28" name="组 27"/>
          <p:cNvGrpSpPr/>
          <p:nvPr/>
        </p:nvGrpSpPr>
        <p:grpSpPr>
          <a:xfrm>
            <a:off x="107504" y="949914"/>
            <a:ext cx="8856985" cy="2113859"/>
            <a:chOff x="-637252" y="1183327"/>
            <a:chExt cx="9002972" cy="2113859"/>
          </a:xfrm>
        </p:grpSpPr>
        <p:sp>
          <p:nvSpPr>
            <p:cNvPr id="44" name="文本框 43"/>
            <p:cNvSpPr txBox="1"/>
            <p:nvPr/>
          </p:nvSpPr>
          <p:spPr>
            <a:xfrm>
              <a:off x="-637252"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拓扑序列</a:t>
              </a:r>
            </a:p>
          </p:txBody>
        </p:sp>
        <p:cxnSp>
          <p:nvCxnSpPr>
            <p:cNvPr id="45" name="直线连接符 44"/>
            <p:cNvCxnSpPr/>
            <p:nvPr/>
          </p:nvCxnSpPr>
          <p:spPr>
            <a:xfrm flipH="1">
              <a:off x="1444828" y="1311196"/>
              <a:ext cx="2" cy="198599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58595" y="1183327"/>
              <a:ext cx="6807125" cy="132695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网中，若不存在回路，则所有活动可排列成一个线性序列，使得每个活动的所有前驱活动都排在该活动的前面，把此序列叫做拓扑序列</a:t>
              </a:r>
            </a:p>
          </p:txBody>
        </p:sp>
      </p:grpSp>
      <p:grpSp>
        <p:nvGrpSpPr>
          <p:cNvPr id="47" name="组 46"/>
          <p:cNvGrpSpPr/>
          <p:nvPr/>
        </p:nvGrpSpPr>
        <p:grpSpPr>
          <a:xfrm>
            <a:off x="124082" y="3182162"/>
            <a:ext cx="8856985" cy="894910"/>
            <a:chOff x="-637252" y="1183327"/>
            <a:chExt cx="9002972" cy="894910"/>
          </a:xfrm>
        </p:grpSpPr>
        <p:sp>
          <p:nvSpPr>
            <p:cNvPr id="48" name="文本框 47"/>
            <p:cNvSpPr txBox="1"/>
            <p:nvPr/>
          </p:nvSpPr>
          <p:spPr>
            <a:xfrm>
              <a:off x="-637252"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拓扑排序</a:t>
              </a:r>
            </a:p>
          </p:txBody>
        </p:sp>
        <p:cxnSp>
          <p:nvCxnSpPr>
            <p:cNvPr id="49" name="直线连接符 48"/>
            <p:cNvCxnSpPr/>
            <p:nvPr/>
          </p:nvCxnSpPr>
          <p:spPr>
            <a:xfrm flipH="1">
              <a:off x="1444828" y="1311196"/>
              <a:ext cx="2" cy="66712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558595" y="1183327"/>
              <a:ext cx="6807125" cy="8949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由</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网构造拓扑序列的过程叫做拓扑排序。</a:t>
              </a:r>
            </a:p>
          </p:txBody>
        </p:sp>
      </p:grpSp>
      <p:sp>
        <p:nvSpPr>
          <p:cNvPr id="51" name="矩形 50"/>
          <p:cNvSpPr/>
          <p:nvPr/>
        </p:nvSpPr>
        <p:spPr>
          <a:xfrm>
            <a:off x="2284321" y="2395261"/>
            <a:ext cx="6696745" cy="66851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拓扑序列不是唯一的</a:t>
            </a:r>
          </a:p>
        </p:txBody>
      </p:sp>
      <p:grpSp>
        <p:nvGrpSpPr>
          <p:cNvPr id="52" name="组 51"/>
          <p:cNvGrpSpPr/>
          <p:nvPr/>
        </p:nvGrpSpPr>
        <p:grpSpPr>
          <a:xfrm>
            <a:off x="532539" y="4291439"/>
            <a:ext cx="8357657" cy="2378815"/>
            <a:chOff x="249101" y="2780927"/>
            <a:chExt cx="8357657" cy="2378815"/>
          </a:xfrm>
        </p:grpSpPr>
        <p:sp>
          <p:nvSpPr>
            <p:cNvPr id="5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4" name="对角圆角矩形 53"/>
            <p:cNvSpPr/>
            <p:nvPr/>
          </p:nvSpPr>
          <p:spPr>
            <a:xfrm>
              <a:off x="910549" y="2780927"/>
              <a:ext cx="7696209" cy="2378815"/>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由</a:t>
              </a:r>
              <a:r>
                <a:rPr kumimoji="1" lang="en-US" altLang="zh-CN" sz="2400" dirty="0">
                  <a:solidFill>
                    <a:srgbClr val="0070C0"/>
                  </a:solidFill>
                  <a:latin typeface="Microsoft YaHei" charset="-122"/>
                  <a:ea typeface="Microsoft YaHei" charset="-122"/>
                  <a:cs typeface="Microsoft YaHei" charset="-122"/>
                </a:rPr>
                <a:t>AOV</a:t>
              </a:r>
              <a:r>
                <a:rPr kumimoji="1" lang="zh-CN" altLang="en-US" sz="2400" dirty="0">
                  <a:solidFill>
                    <a:srgbClr val="0070C0"/>
                  </a:solidFill>
                  <a:latin typeface="Microsoft YaHei" charset="-122"/>
                  <a:ea typeface="Microsoft YaHei" charset="-122"/>
                  <a:cs typeface="Microsoft YaHei" charset="-122"/>
                </a:rPr>
                <a:t>网构造拓扑序列的意义：</a:t>
              </a:r>
            </a:p>
            <a:p>
              <a:pPr>
                <a:lnSpc>
                  <a:spcPct val="150000"/>
                </a:lnSpc>
              </a:pPr>
              <a:r>
                <a:rPr kumimoji="1" lang="zh-CN" altLang="en-US" sz="2400" dirty="0">
                  <a:solidFill>
                    <a:srgbClr val="0070C0"/>
                  </a:solidFill>
                  <a:latin typeface="Microsoft YaHei" charset="-122"/>
                  <a:ea typeface="Microsoft YaHei" charset="-122"/>
                  <a:cs typeface="Microsoft YaHei" charset="-122"/>
                </a:rPr>
                <a:t>        如果按照拓扑序列中的顶点次序，在开始每一项活动时，能够保证它的所有前驱活动都已完成，从而保证整个工程顺序进行，不会出现冲突的情况。</a:t>
              </a:r>
            </a:p>
          </p:txBody>
        </p:sp>
      </p:grpSp>
    </p:spTree>
    <p:extLst>
      <p:ext uri="{BB962C8B-B14F-4D97-AF65-F5344CB8AC3E}">
        <p14:creationId xmlns:p14="http://schemas.microsoft.com/office/powerpoint/2010/main" val="9177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7" name="组 16"/>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8"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算法：拓扑排序算法</a:t>
              </a:r>
            </a:p>
          </p:txBody>
        </p:sp>
        <p:sp>
          <p:nvSpPr>
            <p:cNvPr id="19" name="框架 18"/>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1</a:t>
              </a:r>
              <a:r>
                <a:rPr lang="zh-CN" altLang="en-US" sz="2400" b="1" dirty="0">
                  <a:solidFill>
                    <a:schemeClr val="tx1"/>
                  </a:solidFill>
                  <a:latin typeface="Arial" charset="0"/>
                </a:rPr>
                <a:t>）从</a:t>
              </a:r>
              <a:r>
                <a:rPr lang="en-US" altLang="zh-CN" sz="2400" b="1" dirty="0">
                  <a:solidFill>
                    <a:schemeClr val="tx1"/>
                  </a:solidFill>
                  <a:latin typeface="Arial" charset="0"/>
                </a:rPr>
                <a:t>AOV</a:t>
              </a:r>
              <a:r>
                <a:rPr lang="zh-CN" altLang="en-US" sz="2400" b="1" dirty="0">
                  <a:solidFill>
                    <a:schemeClr val="tx1"/>
                  </a:solidFill>
                  <a:latin typeface="Arial" charset="0"/>
                </a:rPr>
                <a:t>网选择入度为</a:t>
              </a:r>
              <a:r>
                <a:rPr lang="en-US" altLang="zh-CN" sz="2400" b="1" dirty="0">
                  <a:solidFill>
                    <a:schemeClr val="tx1"/>
                  </a:solidFill>
                  <a:latin typeface="Arial" charset="0"/>
                </a:rPr>
                <a:t>0</a:t>
              </a:r>
              <a:r>
                <a:rPr lang="zh-CN" altLang="en-US" sz="2400" b="1" dirty="0">
                  <a:solidFill>
                    <a:schemeClr val="tx1"/>
                  </a:solidFill>
                  <a:latin typeface="Arial" charset="0"/>
                </a:rPr>
                <a:t>的顶点，输出之；</a:t>
              </a:r>
              <a:endParaRPr kumimoji="1" lang="en-US" altLang="zh-CN" sz="2400" dirty="0">
                <a:solidFill>
                  <a:schemeClr val="tx1"/>
                </a:solidFill>
                <a:latin typeface="Microsoft YaHei" charset="-122"/>
                <a:ea typeface="Microsoft YaHei" charset="-122"/>
                <a:cs typeface="Microsoft YaHei" charset="-122"/>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2</a:t>
              </a:r>
              <a:r>
                <a:rPr lang="zh-CN" altLang="en-US" sz="2400" b="1" dirty="0">
                  <a:solidFill>
                    <a:schemeClr val="tx1"/>
                  </a:solidFill>
                  <a:latin typeface="Arial" charset="0"/>
                </a:rPr>
                <a:t>）从网中删除该顶点及其所有出边；</a:t>
              </a:r>
              <a:endParaRPr lang="en-US" altLang="zh-CN" sz="2400" b="1" dirty="0">
                <a:solidFill>
                  <a:schemeClr val="tx1"/>
                </a:solidFill>
                <a:latin typeface="Arial" charset="0"/>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3</a:t>
              </a:r>
              <a:r>
                <a:rPr lang="zh-CN" altLang="en-US" sz="2400" b="1" dirty="0">
                  <a:solidFill>
                    <a:schemeClr val="tx1"/>
                  </a:solidFill>
                  <a:latin typeface="Arial" charset="0"/>
                </a:rPr>
                <a:t>）重复（</a:t>
              </a:r>
              <a:r>
                <a:rPr lang="en-US" altLang="zh-CN" sz="2400" b="1" dirty="0">
                  <a:solidFill>
                    <a:schemeClr val="tx1"/>
                  </a:solidFill>
                  <a:latin typeface="Arial" charset="0"/>
                </a:rPr>
                <a:t>1</a:t>
              </a:r>
              <a:r>
                <a:rPr lang="zh-CN" altLang="en-US" sz="2400" b="1" dirty="0">
                  <a:solidFill>
                    <a:schemeClr val="tx1"/>
                  </a:solidFill>
                  <a:latin typeface="Arial" charset="0"/>
                </a:rPr>
                <a:t>）、 （</a:t>
              </a:r>
              <a:r>
                <a:rPr lang="en-US" altLang="zh-CN" sz="2400" b="1" dirty="0">
                  <a:solidFill>
                    <a:schemeClr val="tx1"/>
                  </a:solidFill>
                  <a:latin typeface="Arial" charset="0"/>
                </a:rPr>
                <a:t>2</a:t>
              </a:r>
              <a:r>
                <a:rPr lang="zh-CN" altLang="en-US" sz="2400" b="1" dirty="0">
                  <a:solidFill>
                    <a:schemeClr val="tx1"/>
                  </a:solidFill>
                  <a:latin typeface="Arial" charset="0"/>
                </a:rPr>
                <a:t>）直至不存在入度为</a:t>
              </a:r>
              <a:r>
                <a:rPr lang="en-US" altLang="zh-CN" sz="2400" b="1" dirty="0">
                  <a:solidFill>
                    <a:schemeClr val="tx1"/>
                  </a:solidFill>
                  <a:latin typeface="Arial" charset="0"/>
                </a:rPr>
                <a:t>0</a:t>
              </a:r>
              <a:r>
                <a:rPr lang="zh-CN" altLang="en-US" sz="2400" b="1" dirty="0">
                  <a:solidFill>
                    <a:schemeClr val="tx1"/>
                  </a:solidFill>
                  <a:latin typeface="Arial" charset="0"/>
                </a:rPr>
                <a:t>的顶点；</a:t>
              </a:r>
              <a:endParaRPr lang="en-US" altLang="zh-CN" sz="2400" b="1" dirty="0">
                <a:solidFill>
                  <a:schemeClr val="tx1"/>
                </a:solidFill>
                <a:latin typeface="Arial" charset="0"/>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4</a:t>
              </a:r>
              <a:r>
                <a:rPr lang="zh-CN" altLang="en-US" sz="2400" b="1" dirty="0">
                  <a:solidFill>
                    <a:schemeClr val="tx1"/>
                  </a:solidFill>
                  <a:latin typeface="Arial" charset="0"/>
                </a:rPr>
                <a:t>）若输出的顶点个数小于网中顶点数，输出“有回路”结束，否则输出的顶点序列就是一种拓扑序列</a:t>
              </a:r>
              <a:endParaRPr lang="en-US" altLang="zh-CN" sz="2400" b="1" dirty="0">
                <a:solidFill>
                  <a:schemeClr val="tx1"/>
                </a:solidFill>
                <a:latin typeface="Arial" charset="0"/>
              </a:endParaRPr>
            </a:p>
          </p:txBody>
        </p:sp>
      </p:grpSp>
    </p:spTree>
    <p:extLst>
      <p:ext uri="{BB962C8B-B14F-4D97-AF65-F5344CB8AC3E}">
        <p14:creationId xmlns:p14="http://schemas.microsoft.com/office/powerpoint/2010/main" val="1177549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4" y="1268760"/>
            <a:ext cx="3810000" cy="2057400"/>
            <a:chOff x="2514600" y="1676400"/>
            <a:chExt cx="3810000" cy="2057400"/>
          </a:xfrm>
        </p:grpSpPr>
        <p:sp>
          <p:nvSpPr>
            <p:cNvPr id="8" name="Oval 4"/>
            <p:cNvSpPr>
              <a:spLocks noChangeArrowheads="1"/>
            </p:cNvSpPr>
            <p:nvPr/>
          </p:nvSpPr>
          <p:spPr bwMode="auto">
            <a:xfrm>
              <a:off x="2514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9"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10"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1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12"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13"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14" name="Line 10"/>
            <p:cNvSpPr>
              <a:spLocks noChangeShapeType="1"/>
            </p:cNvSpPr>
            <p:nvPr/>
          </p:nvSpPr>
          <p:spPr bwMode="auto">
            <a:xfrm>
              <a:off x="2895600" y="1828800"/>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5"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6"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0"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1"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2"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3"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25" name="组 24"/>
          <p:cNvGrpSpPr/>
          <p:nvPr/>
        </p:nvGrpSpPr>
        <p:grpSpPr>
          <a:xfrm>
            <a:off x="5253398" y="1230660"/>
            <a:ext cx="3810000" cy="2057400"/>
            <a:chOff x="2514600" y="1676400"/>
            <a:chExt cx="3810000" cy="2057400"/>
          </a:xfrm>
        </p:grpSpPr>
        <p:sp>
          <p:nvSpPr>
            <p:cNvPr id="27"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8"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29"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30"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1"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33"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8"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40" name="组 39"/>
          <p:cNvGrpSpPr/>
          <p:nvPr/>
        </p:nvGrpSpPr>
        <p:grpSpPr>
          <a:xfrm>
            <a:off x="1839144" y="3893848"/>
            <a:ext cx="2438400" cy="2057400"/>
            <a:chOff x="3886200" y="1676400"/>
            <a:chExt cx="2438400" cy="2057400"/>
          </a:xfrm>
        </p:grpSpPr>
        <p:sp>
          <p:nvSpPr>
            <p:cNvPr id="42"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43"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44"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45"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49"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0"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1"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2"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53" name="组 52"/>
          <p:cNvGrpSpPr/>
          <p:nvPr/>
        </p:nvGrpSpPr>
        <p:grpSpPr>
          <a:xfrm>
            <a:off x="5862998" y="4583460"/>
            <a:ext cx="2438400" cy="1219200"/>
            <a:chOff x="3886200" y="2514600"/>
            <a:chExt cx="2438400" cy="1219200"/>
          </a:xfrm>
        </p:grpSpPr>
        <p:sp>
          <p:nvSpPr>
            <p:cNvPr id="54"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55"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56"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58"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9"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 name="文本框 5"/>
          <p:cNvSpPr txBox="1"/>
          <p:nvPr/>
        </p:nvSpPr>
        <p:spPr>
          <a:xfrm>
            <a:off x="1458144" y="3414028"/>
            <a:ext cx="1148071"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初始</a:t>
            </a:r>
            <a:r>
              <a:rPr kumimoji="1" lang="en-US" altLang="zh-CN" dirty="0">
                <a:latin typeface="Microsoft YaHei" charset="-122"/>
                <a:ea typeface="Microsoft YaHei" charset="-122"/>
                <a:cs typeface="Microsoft YaHei" charset="-122"/>
              </a:rPr>
              <a:t>AOV</a:t>
            </a:r>
            <a:endParaRPr kumimoji="1" lang="zh-CN" altLang="en-US" dirty="0">
              <a:latin typeface="Microsoft YaHei" charset="-122"/>
              <a:ea typeface="Microsoft YaHei" charset="-122"/>
              <a:cs typeface="Microsoft YaHei" charset="-122"/>
            </a:endParaRPr>
          </a:p>
        </p:txBody>
      </p:sp>
      <p:sp>
        <p:nvSpPr>
          <p:cNvPr id="62" name="文本框 61"/>
          <p:cNvSpPr txBox="1"/>
          <p:nvPr/>
        </p:nvSpPr>
        <p:spPr>
          <a:xfrm>
            <a:off x="6393862" y="3408194"/>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v0</a:t>
            </a:r>
            <a:endParaRPr kumimoji="1" lang="zh-CN" altLang="en-US" dirty="0">
              <a:latin typeface="Microsoft YaHei" charset="-122"/>
              <a:ea typeface="Microsoft YaHei" charset="-122"/>
              <a:cs typeface="Microsoft YaHei" charset="-122"/>
            </a:endParaRPr>
          </a:p>
        </p:txBody>
      </p:sp>
      <p:sp>
        <p:nvSpPr>
          <p:cNvPr id="63" name="文本框 62"/>
          <p:cNvSpPr txBox="1"/>
          <p:nvPr/>
        </p:nvSpPr>
        <p:spPr>
          <a:xfrm>
            <a:off x="1376613" y="6044665"/>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v1</a:t>
            </a:r>
            <a:endParaRPr kumimoji="1" lang="zh-CN" altLang="en-US" dirty="0">
              <a:latin typeface="Microsoft YaHei" charset="-122"/>
              <a:ea typeface="Microsoft YaHei" charset="-122"/>
              <a:cs typeface="Microsoft YaHei" charset="-122"/>
            </a:endParaRPr>
          </a:p>
        </p:txBody>
      </p:sp>
      <p:sp>
        <p:nvSpPr>
          <p:cNvPr id="64" name="文本框 63"/>
          <p:cNvSpPr txBox="1"/>
          <p:nvPr/>
        </p:nvSpPr>
        <p:spPr>
          <a:xfrm>
            <a:off x="6381089" y="6044665"/>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v2</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538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64" name="文本框 63"/>
          <p:cNvSpPr txBox="1"/>
          <p:nvPr/>
        </p:nvSpPr>
        <p:spPr>
          <a:xfrm>
            <a:off x="2858040" y="4031048"/>
            <a:ext cx="338906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得到拓扑序列</a:t>
            </a:r>
            <a:r>
              <a:rPr kumimoji="1" lang="en-US" altLang="zh-CN" dirty="0">
                <a:latin typeface="Microsoft YaHei" charset="-122"/>
                <a:ea typeface="Microsoft YaHei" charset="-122"/>
                <a:cs typeface="Microsoft YaHei" charset="-122"/>
              </a:rPr>
              <a:t>v0,v1,v2,v3,v4,v5</a:t>
            </a:r>
            <a:endParaRPr kumimoji="1" lang="zh-CN" altLang="en-US" dirty="0">
              <a:latin typeface="Microsoft YaHei" charset="-122"/>
              <a:ea typeface="Microsoft YaHei" charset="-122"/>
              <a:cs typeface="Microsoft YaHei" charset="-122"/>
            </a:endParaRPr>
          </a:p>
        </p:txBody>
      </p:sp>
      <p:grpSp>
        <p:nvGrpSpPr>
          <p:cNvPr id="57" name="组 56"/>
          <p:cNvGrpSpPr/>
          <p:nvPr/>
        </p:nvGrpSpPr>
        <p:grpSpPr>
          <a:xfrm>
            <a:off x="971600" y="1315786"/>
            <a:ext cx="2438400" cy="1219200"/>
            <a:chOff x="3886200" y="2514600"/>
            <a:chExt cx="2438400" cy="1219200"/>
          </a:xfrm>
        </p:grpSpPr>
        <p:sp>
          <p:nvSpPr>
            <p:cNvPr id="6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65"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6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8" name="文本框 67"/>
          <p:cNvSpPr txBox="1"/>
          <p:nvPr/>
        </p:nvSpPr>
        <p:spPr>
          <a:xfrm>
            <a:off x="1489691" y="2776991"/>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v3</a:t>
            </a:r>
            <a:endParaRPr kumimoji="1" lang="zh-CN" altLang="en-US" dirty="0">
              <a:latin typeface="Microsoft YaHei" charset="-122"/>
              <a:ea typeface="Microsoft YaHei" charset="-122"/>
              <a:cs typeface="Microsoft YaHei" charset="-122"/>
            </a:endParaRPr>
          </a:p>
        </p:txBody>
      </p:sp>
      <p:sp>
        <p:nvSpPr>
          <p:cNvPr id="71" name="Oval 8"/>
          <p:cNvSpPr>
            <a:spLocks noChangeArrowheads="1"/>
          </p:cNvSpPr>
          <p:nvPr/>
        </p:nvSpPr>
        <p:spPr bwMode="auto">
          <a:xfrm>
            <a:off x="7615598" y="1304972"/>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73" name="文本框 72"/>
          <p:cNvSpPr txBox="1"/>
          <p:nvPr/>
        </p:nvSpPr>
        <p:spPr>
          <a:xfrm>
            <a:off x="6076289" y="2766177"/>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v4</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59074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补充：关键路径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6</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en-US" altLang="zh-CN" sz="3600" dirty="0">
                  <a:solidFill>
                    <a:srgbClr val="02BAF8"/>
                  </a:solidFill>
                  <a:latin typeface="Microsoft YaHei" charset="-122"/>
                  <a:ea typeface="Microsoft YaHei" charset="-122"/>
                  <a:cs typeface="Microsoft YaHei" charset="-122"/>
                </a:rPr>
                <a:t>AOE</a:t>
              </a:r>
              <a:r>
                <a:rPr kumimoji="1" lang="zh-CN" altLang="en-US" sz="3600" dirty="0">
                  <a:solidFill>
                    <a:srgbClr val="02BAF8"/>
                  </a:solidFill>
                  <a:latin typeface="Microsoft YaHei" charset="-122"/>
                  <a:ea typeface="Microsoft YaHei" charset="-122"/>
                  <a:cs typeface="Microsoft YaHei" charset="-122"/>
                </a:rPr>
                <a:t>网</a:t>
              </a: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边表示活动的网络，通常用来表示一个工程的计划或进度</a:t>
              </a:r>
            </a:p>
          </p:txBody>
        </p:sp>
      </p:grpSp>
      <p:grpSp>
        <p:nvGrpSpPr>
          <p:cNvPr id="6" name="组 5"/>
          <p:cNvGrpSpPr/>
          <p:nvPr/>
        </p:nvGrpSpPr>
        <p:grpSpPr>
          <a:xfrm>
            <a:off x="179512" y="2447385"/>
            <a:ext cx="8706924" cy="3429887"/>
            <a:chOff x="323528" y="2303369"/>
            <a:chExt cx="8706924" cy="3429887"/>
          </a:xfrm>
        </p:grpSpPr>
        <p:sp>
          <p:nvSpPr>
            <p:cNvPr id="18" name="Oval 4"/>
            <p:cNvSpPr>
              <a:spLocks noChangeArrowheads="1"/>
            </p:cNvSpPr>
            <p:nvPr/>
          </p:nvSpPr>
          <p:spPr bwMode="auto">
            <a:xfrm>
              <a:off x="1390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19" name="Oval 5"/>
            <p:cNvSpPr>
              <a:spLocks noChangeArrowheads="1"/>
            </p:cNvSpPr>
            <p:nvPr/>
          </p:nvSpPr>
          <p:spPr bwMode="auto">
            <a:xfrm>
              <a:off x="3295328" y="3142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0" name="Oval 6"/>
            <p:cNvSpPr>
              <a:spLocks noChangeArrowheads="1"/>
            </p:cNvSpPr>
            <p:nvPr/>
          </p:nvSpPr>
          <p:spPr bwMode="auto">
            <a:xfrm>
              <a:off x="5809928" y="3218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6</a:t>
              </a:r>
            </a:p>
          </p:txBody>
        </p:sp>
        <p:sp>
          <p:nvSpPr>
            <p:cNvPr id="21" name="Oval 7"/>
            <p:cNvSpPr>
              <a:spLocks noChangeArrowheads="1"/>
            </p:cNvSpPr>
            <p:nvPr/>
          </p:nvSpPr>
          <p:spPr bwMode="auto">
            <a:xfrm>
              <a:off x="4590728" y="3980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22" name="Oval 8"/>
            <p:cNvSpPr>
              <a:spLocks noChangeArrowheads="1"/>
            </p:cNvSpPr>
            <p:nvPr/>
          </p:nvSpPr>
          <p:spPr bwMode="auto">
            <a:xfrm>
              <a:off x="5809928" y="4361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7</a:t>
              </a:r>
            </a:p>
          </p:txBody>
        </p:sp>
        <p:sp>
          <p:nvSpPr>
            <p:cNvPr id="23" name="Oval 9"/>
            <p:cNvSpPr>
              <a:spLocks noChangeArrowheads="1"/>
            </p:cNvSpPr>
            <p:nvPr/>
          </p:nvSpPr>
          <p:spPr bwMode="auto">
            <a:xfrm>
              <a:off x="2914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24" name="Line 10"/>
            <p:cNvSpPr>
              <a:spLocks noChangeShapeType="1"/>
            </p:cNvSpPr>
            <p:nvPr/>
          </p:nvSpPr>
          <p:spPr bwMode="auto">
            <a:xfrm>
              <a:off x="1771328" y="4361656"/>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5" name="Line 11"/>
            <p:cNvSpPr>
              <a:spLocks noChangeShapeType="1"/>
            </p:cNvSpPr>
            <p:nvPr/>
          </p:nvSpPr>
          <p:spPr bwMode="auto">
            <a:xfrm>
              <a:off x="1618928" y="4590256"/>
              <a:ext cx="13716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Line 12"/>
            <p:cNvSpPr>
              <a:spLocks noChangeShapeType="1"/>
            </p:cNvSpPr>
            <p:nvPr/>
          </p:nvSpPr>
          <p:spPr bwMode="auto">
            <a:xfrm flipV="1">
              <a:off x="1695128" y="3371056"/>
              <a:ext cx="1600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0" name="Line 13"/>
            <p:cNvSpPr>
              <a:spLocks noChangeShapeType="1"/>
            </p:cNvSpPr>
            <p:nvPr/>
          </p:nvSpPr>
          <p:spPr bwMode="auto">
            <a:xfrm>
              <a:off x="4971728" y="4209256"/>
              <a:ext cx="838200" cy="228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Line 14"/>
            <p:cNvSpPr>
              <a:spLocks noChangeShapeType="1"/>
            </p:cNvSpPr>
            <p:nvPr/>
          </p:nvSpPr>
          <p:spPr bwMode="auto">
            <a:xfrm flipV="1">
              <a:off x="5124128" y="4742656"/>
              <a:ext cx="7620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2" name="Line 15"/>
            <p:cNvSpPr>
              <a:spLocks noChangeShapeType="1"/>
            </p:cNvSpPr>
            <p:nvPr/>
          </p:nvSpPr>
          <p:spPr bwMode="auto">
            <a:xfrm flipV="1">
              <a:off x="3371528" y="5504656"/>
              <a:ext cx="1371600" cy="76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3" name="Line 16"/>
            <p:cNvSpPr>
              <a:spLocks noChangeShapeType="1"/>
            </p:cNvSpPr>
            <p:nvPr/>
          </p:nvSpPr>
          <p:spPr bwMode="auto">
            <a:xfrm>
              <a:off x="3676328" y="3371056"/>
              <a:ext cx="10668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7"/>
            <p:cNvSpPr>
              <a:spLocks noChangeShapeType="1"/>
            </p:cNvSpPr>
            <p:nvPr/>
          </p:nvSpPr>
          <p:spPr bwMode="auto">
            <a:xfrm flipV="1">
              <a:off x="3295328" y="4209256"/>
              <a:ext cx="12954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Oval 18"/>
            <p:cNvSpPr>
              <a:spLocks noChangeArrowheads="1"/>
            </p:cNvSpPr>
            <p:nvPr/>
          </p:nvSpPr>
          <p:spPr bwMode="auto">
            <a:xfrm>
              <a:off x="7029128" y="3904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8</a:t>
              </a:r>
            </a:p>
          </p:txBody>
        </p:sp>
        <p:sp>
          <p:nvSpPr>
            <p:cNvPr id="36" name="Oval 19"/>
            <p:cNvSpPr>
              <a:spLocks noChangeArrowheads="1"/>
            </p:cNvSpPr>
            <p:nvPr/>
          </p:nvSpPr>
          <p:spPr bwMode="auto">
            <a:xfrm>
              <a:off x="2990528" y="5352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37" name="Oval 20"/>
            <p:cNvSpPr>
              <a:spLocks noChangeArrowheads="1"/>
            </p:cNvSpPr>
            <p:nvPr/>
          </p:nvSpPr>
          <p:spPr bwMode="auto">
            <a:xfrm>
              <a:off x="4743128" y="52760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8" name="Line 21"/>
            <p:cNvSpPr>
              <a:spLocks noChangeShapeType="1"/>
            </p:cNvSpPr>
            <p:nvPr/>
          </p:nvSpPr>
          <p:spPr bwMode="auto">
            <a:xfrm flipV="1">
              <a:off x="4971728" y="3523456"/>
              <a:ext cx="838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22"/>
            <p:cNvSpPr>
              <a:spLocks noChangeShapeType="1"/>
            </p:cNvSpPr>
            <p:nvPr/>
          </p:nvSpPr>
          <p:spPr bwMode="auto">
            <a:xfrm>
              <a:off x="6190928" y="3523456"/>
              <a:ext cx="9144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23"/>
            <p:cNvSpPr>
              <a:spLocks noChangeShapeType="1"/>
            </p:cNvSpPr>
            <p:nvPr/>
          </p:nvSpPr>
          <p:spPr bwMode="auto">
            <a:xfrm flipV="1">
              <a:off x="6190928" y="4209256"/>
              <a:ext cx="838200" cy="3048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Text Box 24"/>
            <p:cNvSpPr txBox="1">
              <a:spLocks noChangeArrowheads="1"/>
            </p:cNvSpPr>
            <p:nvPr/>
          </p:nvSpPr>
          <p:spPr bwMode="auto">
            <a:xfrm rot="-1648084">
              <a:off x="1923728" y="3371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a:t>
              </a:r>
              <a:r>
                <a:rPr lang="en-US" altLang="zh-CN" sz="2400" b="1"/>
                <a:t>=6 </a:t>
              </a:r>
            </a:p>
          </p:txBody>
        </p:sp>
        <p:sp>
          <p:nvSpPr>
            <p:cNvPr id="42" name="Text Box 25"/>
            <p:cNvSpPr txBox="1">
              <a:spLocks noChangeArrowheads="1"/>
            </p:cNvSpPr>
            <p:nvPr/>
          </p:nvSpPr>
          <p:spPr bwMode="auto">
            <a:xfrm rot="2111635">
              <a:off x="1695128" y="4895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3</a:t>
              </a:r>
              <a:r>
                <a:rPr lang="en-US" altLang="zh-CN" sz="2400" b="1"/>
                <a:t>=5 </a:t>
              </a:r>
            </a:p>
          </p:txBody>
        </p:sp>
        <p:sp>
          <p:nvSpPr>
            <p:cNvPr id="43" name="Text Box 26"/>
            <p:cNvSpPr txBox="1">
              <a:spLocks noChangeArrowheads="1"/>
            </p:cNvSpPr>
            <p:nvPr/>
          </p:nvSpPr>
          <p:spPr bwMode="auto">
            <a:xfrm>
              <a:off x="2074541" y="39806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2</a:t>
              </a:r>
              <a:r>
                <a:rPr lang="en-US" altLang="zh-CN" sz="2400" b="1"/>
                <a:t>=4 </a:t>
              </a:r>
            </a:p>
          </p:txBody>
        </p:sp>
        <p:sp>
          <p:nvSpPr>
            <p:cNvPr id="44" name="Text Box 27"/>
            <p:cNvSpPr txBox="1">
              <a:spLocks noChangeArrowheads="1"/>
            </p:cNvSpPr>
            <p:nvPr/>
          </p:nvSpPr>
          <p:spPr bwMode="auto">
            <a:xfrm rot="1681628">
              <a:off x="3828728" y="3218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4</a:t>
              </a:r>
              <a:r>
                <a:rPr lang="en-US" altLang="zh-CN" sz="2400" b="1"/>
                <a:t>=1 </a:t>
              </a:r>
            </a:p>
          </p:txBody>
        </p:sp>
        <p:sp>
          <p:nvSpPr>
            <p:cNvPr id="45" name="Text Box 28"/>
            <p:cNvSpPr txBox="1">
              <a:spLocks noChangeArrowheads="1"/>
            </p:cNvSpPr>
            <p:nvPr/>
          </p:nvSpPr>
          <p:spPr bwMode="auto">
            <a:xfrm rot="-500896">
              <a:off x="3447728" y="3904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5</a:t>
              </a:r>
              <a:r>
                <a:rPr lang="en-US" altLang="zh-CN" sz="2400" b="1"/>
                <a:t>=1 </a:t>
              </a:r>
            </a:p>
          </p:txBody>
        </p:sp>
        <p:sp>
          <p:nvSpPr>
            <p:cNvPr id="46" name="Text Box 29"/>
            <p:cNvSpPr txBox="1">
              <a:spLocks noChangeArrowheads="1"/>
            </p:cNvSpPr>
            <p:nvPr/>
          </p:nvSpPr>
          <p:spPr bwMode="auto">
            <a:xfrm>
              <a:off x="3676328" y="5123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6</a:t>
              </a:r>
              <a:r>
                <a:rPr lang="en-US" altLang="zh-CN" sz="2400" b="1"/>
                <a:t>=2 </a:t>
              </a:r>
            </a:p>
          </p:txBody>
        </p:sp>
        <p:sp>
          <p:nvSpPr>
            <p:cNvPr id="47" name="Text Box 30"/>
            <p:cNvSpPr txBox="1">
              <a:spLocks noChangeArrowheads="1"/>
            </p:cNvSpPr>
            <p:nvPr/>
          </p:nvSpPr>
          <p:spPr bwMode="auto">
            <a:xfrm rot="-2458415">
              <a:off x="4895528" y="4666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9</a:t>
              </a:r>
              <a:r>
                <a:rPr lang="en-US" altLang="zh-CN" sz="2400" b="1"/>
                <a:t>=4 </a:t>
              </a:r>
            </a:p>
          </p:txBody>
        </p:sp>
        <p:sp>
          <p:nvSpPr>
            <p:cNvPr id="48" name="Text Box 31"/>
            <p:cNvSpPr txBox="1">
              <a:spLocks noChangeArrowheads="1"/>
            </p:cNvSpPr>
            <p:nvPr/>
          </p:nvSpPr>
          <p:spPr bwMode="auto">
            <a:xfrm rot="-1778834">
              <a:off x="4895528" y="32948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7</a:t>
              </a:r>
              <a:r>
                <a:rPr lang="en-US" altLang="zh-CN" sz="2400" b="1"/>
                <a:t>=9 </a:t>
              </a:r>
            </a:p>
          </p:txBody>
        </p:sp>
        <p:sp>
          <p:nvSpPr>
            <p:cNvPr id="49" name="Text Box 32"/>
            <p:cNvSpPr txBox="1">
              <a:spLocks noChangeArrowheads="1"/>
            </p:cNvSpPr>
            <p:nvPr/>
          </p:nvSpPr>
          <p:spPr bwMode="auto">
            <a:xfrm rot="964243">
              <a:off x="5122541" y="39044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8</a:t>
              </a:r>
              <a:r>
                <a:rPr lang="en-US" altLang="zh-CN" sz="2400" b="1"/>
                <a:t>=7 </a:t>
              </a:r>
            </a:p>
          </p:txBody>
        </p:sp>
        <p:sp>
          <p:nvSpPr>
            <p:cNvPr id="50" name="Text Box 33"/>
            <p:cNvSpPr txBox="1">
              <a:spLocks noChangeArrowheads="1"/>
            </p:cNvSpPr>
            <p:nvPr/>
          </p:nvSpPr>
          <p:spPr bwMode="auto">
            <a:xfrm rot="-1293049">
              <a:off x="6190928" y="42854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11</a:t>
              </a:r>
              <a:r>
                <a:rPr lang="en-US" altLang="zh-CN" sz="2400" b="1"/>
                <a:t>=4 </a:t>
              </a:r>
            </a:p>
          </p:txBody>
        </p:sp>
        <p:sp>
          <p:nvSpPr>
            <p:cNvPr id="51" name="Text Box 34"/>
            <p:cNvSpPr txBox="1">
              <a:spLocks noChangeArrowheads="1"/>
            </p:cNvSpPr>
            <p:nvPr/>
          </p:nvSpPr>
          <p:spPr bwMode="auto">
            <a:xfrm rot="1681628">
              <a:off x="6292528" y="32186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10</a:t>
              </a:r>
              <a:r>
                <a:rPr lang="en-US" altLang="zh-CN" sz="2400" b="1"/>
                <a:t>=2 </a:t>
              </a:r>
            </a:p>
          </p:txBody>
        </p:sp>
        <p:sp>
          <p:nvSpPr>
            <p:cNvPr id="52" name="AutoShape 35"/>
            <p:cNvSpPr>
              <a:spLocks noChangeArrowheads="1"/>
            </p:cNvSpPr>
            <p:nvPr/>
          </p:nvSpPr>
          <p:spPr bwMode="auto">
            <a:xfrm>
              <a:off x="323528" y="5199856"/>
              <a:ext cx="990600" cy="457200"/>
            </a:xfrm>
            <a:prstGeom prst="wedgeRoundRectCallout">
              <a:avLst>
                <a:gd name="adj1" fmla="val 65065"/>
                <a:gd name="adj2" fmla="val -181250"/>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源点</a:t>
              </a:r>
            </a:p>
          </p:txBody>
        </p:sp>
        <p:sp>
          <p:nvSpPr>
            <p:cNvPr id="53" name="AutoShape 36"/>
            <p:cNvSpPr>
              <a:spLocks noChangeArrowheads="1"/>
            </p:cNvSpPr>
            <p:nvPr/>
          </p:nvSpPr>
          <p:spPr bwMode="auto">
            <a:xfrm>
              <a:off x="7791128" y="4895056"/>
              <a:ext cx="990600" cy="457200"/>
            </a:xfrm>
            <a:prstGeom prst="wedgeRoundRectCallout">
              <a:avLst>
                <a:gd name="adj1" fmla="val -86218"/>
                <a:gd name="adj2" fmla="val -189583"/>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汇点</a:t>
              </a:r>
            </a:p>
          </p:txBody>
        </p:sp>
        <p:sp>
          <p:nvSpPr>
            <p:cNvPr id="54" name="AutoShape 37"/>
            <p:cNvSpPr>
              <a:spLocks noChangeArrowheads="1"/>
            </p:cNvSpPr>
            <p:nvPr/>
          </p:nvSpPr>
          <p:spPr bwMode="auto">
            <a:xfrm>
              <a:off x="1314128" y="2380456"/>
              <a:ext cx="990600" cy="457200"/>
            </a:xfrm>
            <a:prstGeom prst="wedgeRoundRectCallout">
              <a:avLst>
                <a:gd name="adj1" fmla="val 49681"/>
                <a:gd name="adj2" fmla="val 204861"/>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a:t>活动</a:t>
              </a:r>
            </a:p>
          </p:txBody>
        </p:sp>
        <p:sp>
          <p:nvSpPr>
            <p:cNvPr id="55" name="AutoShape 38"/>
            <p:cNvSpPr>
              <a:spLocks noChangeArrowheads="1"/>
            </p:cNvSpPr>
            <p:nvPr/>
          </p:nvSpPr>
          <p:spPr bwMode="auto">
            <a:xfrm>
              <a:off x="3752528" y="2380456"/>
              <a:ext cx="990600" cy="457200"/>
            </a:xfrm>
            <a:prstGeom prst="wedgeRoundRectCallout">
              <a:avLst>
                <a:gd name="adj1" fmla="val -75963"/>
                <a:gd name="adj2" fmla="val 107639"/>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事件</a:t>
              </a:r>
            </a:p>
          </p:txBody>
        </p:sp>
        <p:sp>
          <p:nvSpPr>
            <p:cNvPr id="56" name="AutoShape 38"/>
            <p:cNvSpPr>
              <a:spLocks noChangeArrowheads="1"/>
            </p:cNvSpPr>
            <p:nvPr/>
          </p:nvSpPr>
          <p:spPr bwMode="auto">
            <a:xfrm>
              <a:off x="7074730" y="2303369"/>
              <a:ext cx="1955722" cy="1034637"/>
            </a:xfrm>
            <a:prstGeom prst="wedgeRoundRectCallout">
              <a:avLst>
                <a:gd name="adj1" fmla="val -68551"/>
                <a:gd name="adj2" fmla="val 52672"/>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a:t>权重表示</a:t>
              </a:r>
              <a:r>
                <a:rPr lang="zh-CN" altLang="en-US" sz="2400" b="1"/>
                <a:t>活动持续时间</a:t>
              </a:r>
              <a:endParaRPr lang="zh-CN" altLang="en-US" sz="2400" b="1" dirty="0"/>
            </a:p>
          </p:txBody>
        </p:sp>
      </p:grpSp>
      <p:grpSp>
        <p:nvGrpSpPr>
          <p:cNvPr id="57" name="组 56"/>
          <p:cNvGrpSpPr/>
          <p:nvPr/>
        </p:nvGrpSpPr>
        <p:grpSpPr>
          <a:xfrm>
            <a:off x="528779" y="4588634"/>
            <a:ext cx="8357657" cy="1690886"/>
            <a:chOff x="249101" y="2780928"/>
            <a:chExt cx="8357657" cy="1690886"/>
          </a:xfrm>
        </p:grpSpPr>
        <p:sp>
          <p:nvSpPr>
            <p:cNvPr id="58"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9" name="对角圆角矩形 58"/>
            <p:cNvSpPr/>
            <p:nvPr/>
          </p:nvSpPr>
          <p:spPr>
            <a:xfrm>
              <a:off x="910549" y="2780928"/>
              <a:ext cx="7696209" cy="169088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对于一个</a:t>
              </a:r>
              <a:r>
                <a:rPr kumimoji="1" lang="en-US" altLang="zh-CN" sz="2400" dirty="0">
                  <a:solidFill>
                    <a:srgbClr val="0070C0"/>
                  </a:solidFill>
                  <a:latin typeface="Microsoft YaHei" charset="-122"/>
                  <a:ea typeface="Microsoft YaHei" charset="-122"/>
                  <a:cs typeface="Microsoft YaHei" charset="-122"/>
                </a:rPr>
                <a:t>AOE</a:t>
              </a:r>
              <a:r>
                <a:rPr kumimoji="1" lang="zh-CN" altLang="en-US" sz="2400" dirty="0">
                  <a:solidFill>
                    <a:srgbClr val="0070C0"/>
                  </a:solidFill>
                  <a:latin typeface="Microsoft YaHei" charset="-122"/>
                  <a:ea typeface="Microsoft YaHei" charset="-122"/>
                  <a:cs typeface="Microsoft YaHei" charset="-122"/>
                </a:rPr>
                <a:t>网，待研究的问题是：</a:t>
              </a:r>
            </a:p>
            <a:p>
              <a:pPr>
                <a:lnSpc>
                  <a:spcPct val="150000"/>
                </a:lnSpc>
              </a:pPr>
              <a:r>
                <a:rPr kumimoji="1" lang="zh-CN" altLang="en-US" sz="2400" dirty="0">
                  <a:solidFill>
                    <a:srgbClr val="0070C0"/>
                  </a:solidFill>
                  <a:latin typeface="Microsoft YaHei" charset="-122"/>
                  <a:ea typeface="Microsoft YaHei" charset="-122"/>
                  <a:cs typeface="Microsoft YaHei" charset="-122"/>
                </a:rPr>
                <a:t>  整个工程至少需要多长时间完成？</a:t>
              </a:r>
            </a:p>
            <a:p>
              <a:pPr>
                <a:lnSpc>
                  <a:spcPct val="150000"/>
                </a:lnSpc>
              </a:pPr>
              <a:r>
                <a:rPr kumimoji="1" lang="zh-CN" altLang="en-US" sz="2400" dirty="0">
                  <a:solidFill>
                    <a:srgbClr val="0070C0"/>
                  </a:solidFill>
                  <a:latin typeface="Microsoft YaHei" charset="-122"/>
                  <a:ea typeface="Microsoft YaHei" charset="-122"/>
                  <a:cs typeface="Microsoft YaHei" charset="-122"/>
                </a:rPr>
                <a:t>  哪些活动是影响工程进度的关键？</a:t>
              </a:r>
            </a:p>
          </p:txBody>
        </p:sp>
      </p:grpSp>
    </p:spTree>
    <p:extLst>
      <p:ext uri="{BB962C8B-B14F-4D97-AF65-F5344CB8AC3E}">
        <p14:creationId xmlns:p14="http://schemas.microsoft.com/office/powerpoint/2010/main" val="63170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79512" y="1144370"/>
            <a:ext cx="8567206" cy="1564550"/>
            <a:chOff x="791072" y="1124744"/>
            <a:chExt cx="8567206" cy="1564550"/>
          </a:xfrm>
        </p:grpSpPr>
        <p:sp>
          <p:nvSpPr>
            <p:cNvPr id="20" name="文本框 19"/>
            <p:cNvSpPr txBox="1"/>
            <p:nvPr/>
          </p:nvSpPr>
          <p:spPr>
            <a:xfrm>
              <a:off x="791072" y="1250875"/>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子图</a:t>
              </a:r>
            </a:p>
          </p:txBody>
        </p:sp>
        <p:cxnSp>
          <p:nvCxnSpPr>
            <p:cNvPr id="21" name="直线连接符 20"/>
            <p:cNvCxnSpPr/>
            <p:nvPr/>
          </p:nvCxnSpPr>
          <p:spPr>
            <a:xfrm flipH="1">
              <a:off x="2008290" y="1124744"/>
              <a:ext cx="1" cy="156455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80298" y="1186797"/>
                  <a:ext cx="7277980" cy="1502497"/>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设有两个图</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𝐺</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𝑉</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smtClean="0">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𝑉</m:t>
                      </m:r>
                      <m:r>
                        <a:rPr kumimoji="1" lang="zh-CN" altLang="en-US" sz="2400" b="0" i="1" smtClean="0">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，若</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r>
                        <a:rPr kumimoji="1" lang="en-US" altLang="zh-CN" sz="2400" i="1" smtClean="0">
                          <a:solidFill>
                            <a:schemeClr val="tx1"/>
                          </a:solidFill>
                          <a:latin typeface="Cambria Math" charset="0"/>
                          <a:ea typeface="Cambria Math" charset="0"/>
                          <a:cs typeface="Cambria Math" charset="0"/>
                        </a:rPr>
                        <m:t>⊆</m:t>
                      </m:r>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a:solidFill>
                        <a:schemeClr val="tx1"/>
                      </a:solidFill>
                      <a:latin typeface="Microsoft YaHei" charset="-122"/>
                      <a:ea typeface="Microsoft YaHei" charset="-122"/>
                      <a:cs typeface="Microsoft YaHei" charset="-122"/>
                    </a:rPr>
                    <a:t>，且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，并且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中所涉及到的顶点全部包含在</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中，则称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oMath>
                  </a14:m>
                  <a:r>
                    <a:rPr kumimoji="1" lang="zh-CN" altLang="en-US" sz="2400" dirty="0">
                      <a:solidFill>
                        <a:schemeClr val="tx1"/>
                      </a:solidFill>
                      <a:latin typeface="Microsoft YaHei" charset="-122"/>
                      <a:ea typeface="Microsoft YaHei" charset="-122"/>
                      <a:cs typeface="Microsoft YaHei" charset="-122"/>
                    </a:rPr>
                    <a:t>的子图</a:t>
                  </a:r>
                </a:p>
              </p:txBody>
            </p:sp>
          </mc:Choice>
          <mc:Fallback xmlns="">
            <p:sp>
              <p:nvSpPr>
                <p:cNvPr id="22" name="矩形 21"/>
                <p:cNvSpPr>
                  <a:spLocks noRot="1" noChangeAspect="1" noMove="1" noResize="1" noEditPoints="1" noAdjustHandles="1" noChangeArrowheads="1" noChangeShapeType="1" noTextEdit="1"/>
                </p:cNvSpPr>
                <p:nvPr/>
              </p:nvSpPr>
              <p:spPr>
                <a:xfrm>
                  <a:off x="2080298" y="1186797"/>
                  <a:ext cx="7277980" cy="1502497"/>
                </a:xfrm>
                <a:prstGeom prst="rect">
                  <a:avLst/>
                </a:prstGeom>
                <a:blipFill rotWithShape="0">
                  <a:blip r:embed="rId3"/>
                  <a:stretch>
                    <a:fillRect l="-77"/>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52" name="组 51"/>
          <p:cNvGrpSpPr/>
          <p:nvPr/>
        </p:nvGrpSpPr>
        <p:grpSpPr>
          <a:xfrm>
            <a:off x="683568" y="3284984"/>
            <a:ext cx="7488832" cy="3242593"/>
            <a:chOff x="683568" y="3284984"/>
            <a:chExt cx="7488832" cy="3242593"/>
          </a:xfrm>
        </p:grpSpPr>
        <p:graphicFrame>
          <p:nvGraphicFramePr>
            <p:cNvPr id="26" name="Object 2"/>
            <p:cNvGraphicFramePr>
              <a:graphicFrameLocks noChangeAspect="1"/>
            </p:cNvGraphicFramePr>
            <p:nvPr>
              <p:extLst>
                <p:ext uri="{D42A27DB-BD31-4B8C-83A1-F6EECF244321}">
                  <p14:modId xmlns:p14="http://schemas.microsoft.com/office/powerpoint/2010/main" val="1361192573"/>
                </p:ext>
              </p:extLst>
            </p:nvPr>
          </p:nvGraphicFramePr>
          <p:xfrm>
            <a:off x="5328605" y="3284984"/>
            <a:ext cx="2843795" cy="2780928"/>
          </p:xfrm>
          <a:graphic>
            <a:graphicData uri="http://schemas.openxmlformats.org/presentationml/2006/ole">
              <mc:AlternateContent xmlns:mc="http://schemas.openxmlformats.org/markup-compatibility/2006">
                <mc:Choice xmlns:v="urn:schemas-microsoft-com:vml" Requires="v">
                  <p:oleObj spid="_x0000_s12416" r:id="rId4" imgW="2938902" imgH="1462140" progId="">
                    <p:embed/>
                  </p:oleObj>
                </mc:Choice>
                <mc:Fallback>
                  <p:oleObj r:id="rId4"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5328605" y="328498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组 48"/>
            <p:cNvGrpSpPr/>
            <p:nvPr/>
          </p:nvGrpSpPr>
          <p:grpSpPr>
            <a:xfrm>
              <a:off x="683568" y="3284984"/>
              <a:ext cx="2843795" cy="2780928"/>
              <a:chOff x="799221" y="3501008"/>
              <a:chExt cx="2843795" cy="2780928"/>
            </a:xfrm>
          </p:grpSpPr>
          <p:graphicFrame>
            <p:nvGraphicFramePr>
              <p:cNvPr id="33" name="Object 2"/>
              <p:cNvGraphicFramePr>
                <a:graphicFrameLocks noChangeAspect="1"/>
              </p:cNvGraphicFramePr>
              <p:nvPr>
                <p:extLst>
                  <p:ext uri="{D42A27DB-BD31-4B8C-83A1-F6EECF244321}">
                    <p14:modId xmlns:p14="http://schemas.microsoft.com/office/powerpoint/2010/main" val="1747165007"/>
                  </p:ext>
                </p:extLst>
              </p:nvPr>
            </p:nvGraphicFramePr>
            <p:xfrm>
              <a:off x="799221" y="3501008"/>
              <a:ext cx="2843795" cy="2780928"/>
            </p:xfrm>
            <a:graphic>
              <a:graphicData uri="http://schemas.openxmlformats.org/presentationml/2006/ole">
                <mc:AlternateContent xmlns:mc="http://schemas.openxmlformats.org/markup-compatibility/2006">
                  <mc:Choice xmlns:v="urn:schemas-microsoft-com:vml" Requires="v">
                    <p:oleObj spid="_x0000_s12417" r:id="rId6" imgW="2938902" imgH="1462140" progId="">
                      <p:embed/>
                    </p:oleObj>
                  </mc:Choice>
                  <mc:Fallback>
                    <p:oleObj r:id="rId6"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799221" y="3501008"/>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线连接符 9"/>
              <p:cNvCxnSpPr/>
              <p:nvPr/>
            </p:nvCxnSpPr>
            <p:spPr>
              <a:xfrm>
                <a:off x="1223136" y="4653136"/>
                <a:ext cx="1944216" cy="0"/>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p:cNvCxnSpPr/>
              <p:nvPr/>
            </p:nvCxnSpPr>
            <p:spPr>
              <a:xfrm>
                <a:off x="2313118" y="4095812"/>
                <a:ext cx="665828" cy="1763704"/>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p:cNvCxnSpPr/>
              <p:nvPr/>
            </p:nvCxnSpPr>
            <p:spPr>
              <a:xfrm flipH="1">
                <a:off x="1637428" y="4882594"/>
                <a:ext cx="1656184" cy="1108282"/>
              </a:xfrm>
              <a:prstGeom prst="line">
                <a:avLst/>
              </a:prstGeom>
            </p:spPr>
            <p:style>
              <a:lnRef idx="1">
                <a:schemeClr val="dk1"/>
              </a:lnRef>
              <a:fillRef idx="0">
                <a:schemeClr val="dk1"/>
              </a:fillRef>
              <a:effectRef idx="0">
                <a:schemeClr val="dk1"/>
              </a:effectRef>
              <a:fontRef idx="minor">
                <a:schemeClr val="tx1"/>
              </a:fontRef>
            </p:style>
          </p:cxnSp>
          <p:cxnSp>
            <p:nvCxnSpPr>
              <p:cNvPr id="37" name="直线连接符 36"/>
              <p:cNvCxnSpPr/>
              <p:nvPr/>
            </p:nvCxnSpPr>
            <p:spPr>
              <a:xfrm>
                <a:off x="1223136" y="4797152"/>
                <a:ext cx="756576" cy="360040"/>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a:off x="1170255" y="4882594"/>
                <a:ext cx="1601545" cy="1066686"/>
              </a:xfrm>
              <a:prstGeom prst="line">
                <a:avLst/>
              </a:prstGeom>
            </p:spPr>
            <p:style>
              <a:lnRef idx="1">
                <a:schemeClr val="dk1"/>
              </a:lnRef>
              <a:fillRef idx="0">
                <a:schemeClr val="dk1"/>
              </a:fillRef>
              <a:effectRef idx="0">
                <a:schemeClr val="dk1"/>
              </a:effectRef>
              <a:fontRef idx="minor">
                <a:schemeClr val="tx1"/>
              </a:fontRef>
            </p:style>
          </p:cxnSp>
          <p:cxnSp>
            <p:nvCxnSpPr>
              <p:cNvPr id="44" name="直线连接符 43"/>
              <p:cNvCxnSpPr/>
              <p:nvPr/>
            </p:nvCxnSpPr>
            <p:spPr>
              <a:xfrm flipH="1">
                <a:off x="2376248" y="4734022"/>
                <a:ext cx="801712" cy="360040"/>
              </a:xfrm>
              <a:prstGeom prst="line">
                <a:avLst/>
              </a:prstGeom>
            </p:spPr>
            <p:style>
              <a:lnRef idx="1">
                <a:schemeClr val="dk1"/>
              </a:lnRef>
              <a:fillRef idx="0">
                <a:schemeClr val="dk1"/>
              </a:fillRef>
              <a:effectRef idx="0">
                <a:schemeClr val="dk1"/>
              </a:effectRef>
              <a:fontRef idx="minor">
                <a:schemeClr val="tx1"/>
              </a:fontRef>
            </p:style>
          </p:cxnSp>
        </p:grpSp>
        <p:sp>
          <p:nvSpPr>
            <p:cNvPr id="50" name="虚尾箭头 49"/>
            <p:cNvSpPr/>
            <p:nvPr/>
          </p:nvSpPr>
          <p:spPr>
            <a:xfrm>
              <a:off x="3923928" y="4149080"/>
              <a:ext cx="1152128" cy="1008112"/>
            </a:xfrm>
            <a:prstGeom prst="stripedRightArrow">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6350392" y="6065912"/>
              <a:ext cx="80021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子图</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407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952175" y="1196752"/>
            <a:ext cx="7796289" cy="646331"/>
            <a:chOff x="758528" y="1069113"/>
            <a:chExt cx="7796289"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路径</a:t>
              </a: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的一个顶点序列</a:t>
                  </a: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487638" cy="494385"/>
                </a:xfrm>
                <a:prstGeom prst="rect">
                  <a:avLst/>
                </a:prstGeom>
                <a:blipFill rotWithShape="0">
                  <a:blip r:embed="rId2"/>
                  <a:stretch>
                    <a:fillRect l="-91"/>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7504" y="1999818"/>
            <a:ext cx="8640960" cy="646331"/>
            <a:chOff x="-86143" y="1069113"/>
            <a:chExt cx="8640960" cy="646331"/>
          </a:xfrm>
        </p:grpSpPr>
        <p:sp>
          <p:nvSpPr>
            <p:cNvPr id="24" name="文本框 23"/>
            <p:cNvSpPr txBox="1"/>
            <p:nvPr/>
          </p:nvSpPr>
          <p:spPr>
            <a:xfrm>
              <a:off x="-86143" y="1069113"/>
              <a:ext cx="2133897"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两个顶点间路径上边的数目</a:t>
              </a:r>
            </a:p>
          </p:txBody>
        </p:sp>
      </p:grpSp>
      <p:grpSp>
        <p:nvGrpSpPr>
          <p:cNvPr id="28" name="组 27"/>
          <p:cNvGrpSpPr/>
          <p:nvPr/>
        </p:nvGrpSpPr>
        <p:grpSpPr>
          <a:xfrm>
            <a:off x="97160" y="2852936"/>
            <a:ext cx="8640960" cy="1001138"/>
            <a:chOff x="-86143" y="1040335"/>
            <a:chExt cx="8640960" cy="1001138"/>
          </a:xfrm>
        </p:grpSpPr>
        <p:sp>
          <p:nvSpPr>
            <p:cNvPr id="29" name="文本框 28"/>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简单路径</a:t>
              </a:r>
            </a:p>
          </p:txBody>
        </p:sp>
        <p:cxnSp>
          <p:nvCxnSpPr>
            <p:cNvPr id="30" name="直线连接符 29"/>
            <p:cNvCxnSpPr/>
            <p:nvPr/>
          </p:nvCxnSpPr>
          <p:spPr>
            <a:xfrm flipH="1">
              <a:off x="2001757" y="1040335"/>
              <a:ext cx="332" cy="100113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67179" y="1040335"/>
              <a:ext cx="6487638" cy="97537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一条路径上的所有顶点均不同，则</a:t>
              </a:r>
              <a:r>
                <a:rPr kumimoji="1" lang="zh-CN" altLang="en-US" sz="2400">
                  <a:solidFill>
                    <a:schemeClr val="tx1"/>
                  </a:solidFill>
                  <a:latin typeface="Microsoft YaHei" charset="-122"/>
                  <a:ea typeface="Microsoft YaHei" charset="-122"/>
                  <a:cs typeface="Microsoft YaHei" charset="-122"/>
                </a:rPr>
                <a:t>称为简单路径</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10620" y="4059931"/>
            <a:ext cx="8640960" cy="646331"/>
            <a:chOff x="-86143" y="1069113"/>
            <a:chExt cx="8640960"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回路</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环</a:t>
              </a: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一条路径的前后两端点相同</a:t>
              </a:r>
            </a:p>
          </p:txBody>
        </p:sp>
      </p:grpSp>
      <p:grpSp>
        <p:nvGrpSpPr>
          <p:cNvPr id="46" name="组 45"/>
          <p:cNvGrpSpPr/>
          <p:nvPr/>
        </p:nvGrpSpPr>
        <p:grpSpPr>
          <a:xfrm>
            <a:off x="107504" y="4862999"/>
            <a:ext cx="8640960" cy="646331"/>
            <a:chOff x="-86143" y="1069113"/>
            <a:chExt cx="8640960" cy="646331"/>
          </a:xfrm>
        </p:grpSpPr>
        <p:sp>
          <p:nvSpPr>
            <p:cNvPr id="47" name="文本框 46"/>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简单回路</a:t>
              </a:r>
            </a:p>
          </p:txBody>
        </p:sp>
        <p:cxnSp>
          <p:nvCxnSpPr>
            <p:cNvPr id="48" name="直线连接符 4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回路中除前后两端点外其余顶点均不同</a:t>
              </a:r>
            </a:p>
          </p:txBody>
        </p:sp>
      </p:grpSp>
    </p:spTree>
    <p:extLst>
      <p:ext uri="{BB962C8B-B14F-4D97-AF65-F5344CB8AC3E}">
        <p14:creationId xmlns:p14="http://schemas.microsoft.com/office/powerpoint/2010/main" val="42028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952175" y="1196752"/>
            <a:ext cx="7940305" cy="646331"/>
            <a:chOff x="758528" y="1069113"/>
            <a:chExt cx="7940305"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a:t>
              </a: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无向图中，从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是连通的</a:t>
                  </a: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631654" cy="494385"/>
                </a:xfrm>
                <a:prstGeom prst="rect">
                  <a:avLst/>
                </a:prstGeom>
                <a:blipFill rotWithShape="0">
                  <a:blip r:embed="rId2"/>
                  <a:stretch>
                    <a:fillRect l="-89" t="-813"/>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169" y="1999818"/>
            <a:ext cx="8902649" cy="646331"/>
            <a:chOff x="-203816" y="1069113"/>
            <a:chExt cx="8902649"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a:solidFill>
                    <a:srgbClr val="02BAF8"/>
                  </a:solidFill>
                  <a:latin typeface="Microsoft YaHei" charset="-122"/>
                  <a:ea typeface="Microsoft YaHei" charset="-122"/>
                  <a:cs typeface="Microsoft YaHei" charset="-122"/>
                </a:rPr>
                <a:t>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图中任意两个顶点都连通</a:t>
              </a:r>
            </a:p>
          </p:txBody>
        </p:sp>
      </p:grpSp>
      <p:grpSp>
        <p:nvGrpSpPr>
          <p:cNvPr id="28" name="组 27"/>
          <p:cNvGrpSpPr/>
          <p:nvPr/>
        </p:nvGrpSpPr>
        <p:grpSpPr>
          <a:xfrm>
            <a:off x="74472" y="2838889"/>
            <a:ext cx="8818007" cy="646331"/>
            <a:chOff x="-121464" y="1026288"/>
            <a:chExt cx="8818007" cy="646331"/>
          </a:xfrm>
        </p:grpSpPr>
        <p:sp>
          <p:nvSpPr>
            <p:cNvPr id="29" name="文本框 28"/>
            <p:cNvSpPr txBox="1"/>
            <p:nvPr/>
          </p:nvSpPr>
          <p:spPr>
            <a:xfrm>
              <a:off x="-121464" y="1026288"/>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非连通图</a:t>
              </a: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6619021"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图中存在顶点直接不连通的情况</a:t>
              </a:r>
            </a:p>
          </p:txBody>
        </p:sp>
      </p:grpSp>
      <p:grpSp>
        <p:nvGrpSpPr>
          <p:cNvPr id="32" name="组 31"/>
          <p:cNvGrpSpPr/>
          <p:nvPr/>
        </p:nvGrpSpPr>
        <p:grpSpPr>
          <a:xfrm>
            <a:off x="107504" y="3677960"/>
            <a:ext cx="8784974" cy="646331"/>
            <a:chOff x="-86143" y="1069113"/>
            <a:chExt cx="8784974"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连通分量</a:t>
              </a: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8" y="1145085"/>
              <a:ext cx="6631653"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无向图的极大连通子图</a:t>
              </a:r>
            </a:p>
          </p:txBody>
        </p:sp>
      </p:grpSp>
      <p:sp>
        <p:nvSpPr>
          <p:cNvPr id="26" name="矩形 25"/>
          <p:cNvSpPr/>
          <p:nvPr/>
        </p:nvSpPr>
        <p:spPr>
          <a:xfrm>
            <a:off x="615256" y="4797152"/>
            <a:ext cx="7999535" cy="122413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任何连通图都可以通过</a:t>
            </a:r>
            <a:r>
              <a:rPr kumimoji="1" lang="zh-CN" altLang="en-US" sz="2800" dirty="0">
                <a:solidFill>
                  <a:schemeClr val="bg1"/>
                </a:solidFill>
                <a:effectLst>
                  <a:glow rad="228600">
                    <a:schemeClr val="accent2">
                      <a:satMod val="175000"/>
                      <a:alpha val="40000"/>
                    </a:schemeClr>
                  </a:glow>
                </a:effectLst>
                <a:latin typeface="Microsoft YaHei" charset="-122"/>
                <a:ea typeface="Microsoft YaHei" charset="-122"/>
                <a:cs typeface="Microsoft YaHei" charset="-122"/>
              </a:rPr>
              <a:t>一个</a:t>
            </a:r>
            <a:r>
              <a:rPr kumimoji="1" lang="zh-CN" altLang="en-US" sz="2400" dirty="0">
                <a:latin typeface="Microsoft YaHei" charset="-122"/>
                <a:ea typeface="Microsoft YaHei" charset="-122"/>
                <a:cs typeface="Microsoft YaHei" charset="-122"/>
              </a:rPr>
              <a:t>连通分量把所有顶点连通起来</a:t>
            </a:r>
            <a:endParaRPr kumimoji="1" lang="en-US" altLang="zh-CN" sz="2400" dirty="0">
              <a:latin typeface="Microsoft YaHei" charset="-122"/>
              <a:ea typeface="Microsoft YaHei" charset="-122"/>
              <a:cs typeface="Microsoft YaHei" charset="-122"/>
            </a:endParaRPr>
          </a:p>
          <a:p>
            <a:pPr algn="ctr"/>
            <a:r>
              <a:rPr kumimoji="1" lang="zh-CN" altLang="en-US" sz="2400" dirty="0">
                <a:latin typeface="Microsoft YaHei" charset="-122"/>
                <a:ea typeface="Microsoft YaHei" charset="-122"/>
                <a:cs typeface="Microsoft YaHei" charset="-122"/>
              </a:rPr>
              <a:t>非连通图有多个连通分量</a:t>
            </a:r>
          </a:p>
        </p:txBody>
      </p:sp>
    </p:spTree>
    <p:extLst>
      <p:ext uri="{BB962C8B-B14F-4D97-AF65-F5344CB8AC3E}">
        <p14:creationId xmlns:p14="http://schemas.microsoft.com/office/powerpoint/2010/main" val="11492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7" name="组 16"/>
          <p:cNvGrpSpPr/>
          <p:nvPr/>
        </p:nvGrpSpPr>
        <p:grpSpPr>
          <a:xfrm>
            <a:off x="2411760" y="2774697"/>
            <a:ext cx="4023310" cy="3174583"/>
            <a:chOff x="2411760" y="2348880"/>
            <a:chExt cx="4023310" cy="3174583"/>
          </a:xfrm>
        </p:grpSpPr>
        <p:grpSp>
          <p:nvGrpSpPr>
            <p:cNvPr id="14" name="组 13"/>
            <p:cNvGrpSpPr/>
            <p:nvPr/>
          </p:nvGrpSpPr>
          <p:grpSpPr>
            <a:xfrm>
              <a:off x="2411760" y="2348880"/>
              <a:ext cx="4023310" cy="1800200"/>
              <a:chOff x="899592" y="1772816"/>
              <a:chExt cx="4023310" cy="1800200"/>
            </a:xfrm>
          </p:grpSpPr>
          <p:sp>
            <p:nvSpPr>
              <p:cNvPr id="33" name="同心圆 32"/>
              <p:cNvSpPr/>
              <p:nvPr/>
            </p:nvSpPr>
            <p:spPr>
              <a:xfrm>
                <a:off x="899592"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4" name="同心圆 33"/>
              <p:cNvSpPr/>
              <p:nvPr/>
            </p:nvSpPr>
            <p:spPr>
              <a:xfrm>
                <a:off x="899592"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5" name="同心圆 34"/>
              <p:cNvSpPr/>
              <p:nvPr/>
            </p:nvSpPr>
            <p:spPr>
              <a:xfrm>
                <a:off x="2195736"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7" name="同心圆 36"/>
              <p:cNvSpPr/>
              <p:nvPr/>
            </p:nvSpPr>
            <p:spPr>
              <a:xfrm>
                <a:off x="2915816"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0" name="同心圆 39"/>
              <p:cNvSpPr/>
              <p:nvPr/>
            </p:nvSpPr>
            <p:spPr>
              <a:xfrm>
                <a:off x="3707904"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同心圆 40"/>
              <p:cNvSpPr/>
              <p:nvPr/>
            </p:nvSpPr>
            <p:spPr>
              <a:xfrm>
                <a:off x="4490854"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42" name="直线箭头连接符 41"/>
              <p:cNvCxnSpPr>
                <a:stCxn id="33" idx="4"/>
                <a:endCxn id="34" idx="0"/>
              </p:cNvCxnSpPr>
              <p:nvPr/>
            </p:nvCxnSpPr>
            <p:spPr>
              <a:xfrm>
                <a:off x="1115616" y="2204864"/>
                <a:ext cx="0" cy="936104"/>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33" idx="6"/>
                <a:endCxn id="35" idx="2"/>
              </p:cNvCxnSpPr>
              <p:nvPr/>
            </p:nvCxnSpPr>
            <p:spPr>
              <a:xfrm>
                <a:off x="1331640" y="1988840"/>
                <a:ext cx="864096"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35" idx="3"/>
                <a:endCxn id="34" idx="7"/>
              </p:cNvCxnSpPr>
              <p:nvPr/>
            </p:nvCxnSpPr>
            <p:spPr>
              <a:xfrm flipH="1">
                <a:off x="1268368" y="2141592"/>
                <a:ext cx="990640"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40" idx="3"/>
                <a:endCxn id="37" idx="7"/>
              </p:cNvCxnSpPr>
              <p:nvPr/>
            </p:nvCxnSpPr>
            <p:spPr>
              <a:xfrm flipH="1">
                <a:off x="3284592" y="2141592"/>
                <a:ext cx="486584"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3844689" y="5061798"/>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非连通图</a:t>
              </a:r>
              <a:endParaRPr kumimoji="1" lang="zh-CN" altLang="en-US" sz="2400" dirty="0">
                <a:latin typeface="Microsoft YaHei" charset="-122"/>
                <a:ea typeface="Microsoft YaHei" charset="-122"/>
                <a:cs typeface="Microsoft YaHei" charset="-122"/>
              </a:endParaRPr>
            </a:p>
          </p:txBody>
        </p:sp>
      </p:grpSp>
      <p:grpSp>
        <p:nvGrpSpPr>
          <p:cNvPr id="16" name="组 15"/>
          <p:cNvGrpSpPr/>
          <p:nvPr/>
        </p:nvGrpSpPr>
        <p:grpSpPr>
          <a:xfrm>
            <a:off x="1510733" y="1615975"/>
            <a:ext cx="3034923" cy="3012390"/>
            <a:chOff x="1510733" y="1190158"/>
            <a:chExt cx="3034923" cy="3012390"/>
          </a:xfrm>
        </p:grpSpPr>
        <p:sp>
          <p:nvSpPr>
            <p:cNvPr id="15" name="同心圆 14"/>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文本框 50"/>
            <p:cNvSpPr txBox="1"/>
            <p:nvPr/>
          </p:nvSpPr>
          <p:spPr>
            <a:xfrm>
              <a:off x="2292132" y="1190158"/>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8" name="组 17"/>
          <p:cNvGrpSpPr/>
          <p:nvPr/>
        </p:nvGrpSpPr>
        <p:grpSpPr>
          <a:xfrm>
            <a:off x="4422325" y="1947805"/>
            <a:ext cx="2076909" cy="3114896"/>
            <a:chOff x="4422325" y="1521988"/>
            <a:chExt cx="2076909" cy="3114896"/>
          </a:xfrm>
        </p:grpSpPr>
        <p:sp>
          <p:nvSpPr>
            <p:cNvPr id="48" name="同心圆 47"/>
            <p:cNvSpPr/>
            <p:nvPr/>
          </p:nvSpPr>
          <p:spPr>
            <a:xfrm rot="1800000">
              <a:off x="4422325" y="1833098"/>
              <a:ext cx="1322274" cy="28037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2" name="文本框 51"/>
            <p:cNvSpPr txBox="1"/>
            <p:nvPr/>
          </p:nvSpPr>
          <p:spPr>
            <a:xfrm>
              <a:off x="5083462" y="1521988"/>
              <a:ext cx="141577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连通分量</a:t>
              </a:r>
            </a:p>
          </p:txBody>
        </p:sp>
      </p:grpSp>
      <p:grpSp>
        <p:nvGrpSpPr>
          <p:cNvPr id="19" name="组 18"/>
          <p:cNvGrpSpPr/>
          <p:nvPr/>
        </p:nvGrpSpPr>
        <p:grpSpPr>
          <a:xfrm>
            <a:off x="5735833" y="3482430"/>
            <a:ext cx="2294005" cy="1369395"/>
            <a:chOff x="5735833" y="3056613"/>
            <a:chExt cx="2294005" cy="1369395"/>
          </a:xfrm>
        </p:grpSpPr>
        <p:sp>
          <p:nvSpPr>
            <p:cNvPr id="49" name="同心圆 48"/>
            <p:cNvSpPr/>
            <p:nvPr/>
          </p:nvSpPr>
          <p:spPr>
            <a:xfrm rot="1800000">
              <a:off x="5735833" y="3378622"/>
              <a:ext cx="992039" cy="10473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3" name="文本框 52"/>
            <p:cNvSpPr txBox="1"/>
            <p:nvPr/>
          </p:nvSpPr>
          <p:spPr>
            <a:xfrm>
              <a:off x="6614066" y="3056613"/>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104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312215" y="1124744"/>
            <a:ext cx="7177678" cy="1029003"/>
            <a:chOff x="758528" y="989583"/>
            <a:chExt cx="7177678" cy="1029003"/>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a:t>
              </a:r>
            </a:p>
          </p:txBody>
        </p:sp>
        <p:cxnSp>
          <p:nvCxnSpPr>
            <p:cNvPr id="21" name="直线连接符 20"/>
            <p:cNvCxnSpPr>
              <a:cxnSpLocks/>
            </p:cNvCxnSpPr>
            <p:nvPr/>
          </p:nvCxnSpPr>
          <p:spPr>
            <a:xfrm flipH="1">
              <a:off x="2000889" y="1105118"/>
              <a:ext cx="1200" cy="9134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989583"/>
                  <a:ext cx="5869027" cy="102900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是连通的</a:t>
                  </a:r>
                </a:p>
              </p:txBody>
            </p:sp>
          </mc:Choice>
          <mc:Fallback xmlns="">
            <p:sp>
              <p:nvSpPr>
                <p:cNvPr id="22" name="矩形 21"/>
                <p:cNvSpPr>
                  <a:spLocks noRot="1" noChangeAspect="1" noMove="1" noResize="1" noEditPoints="1" noAdjustHandles="1" noChangeArrowheads="1" noChangeShapeType="1" noTextEdit="1"/>
                </p:cNvSpPr>
                <p:nvPr/>
              </p:nvSpPr>
              <p:spPr>
                <a:xfrm>
                  <a:off x="2067179" y="989583"/>
                  <a:ext cx="5869027" cy="1029003"/>
                </a:xfrm>
                <a:prstGeom prst="rect">
                  <a:avLst/>
                </a:prstGeom>
                <a:blipFill>
                  <a:blip r:embed="rId2"/>
                  <a:stretch>
                    <a:fillRect l="-210"/>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348671" y="2350621"/>
            <a:ext cx="8141222" cy="1006371"/>
            <a:chOff x="-203816" y="1069113"/>
            <a:chExt cx="8141222" cy="100637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强连通图</a:t>
              </a:r>
            </a:p>
          </p:txBody>
        </p:sp>
        <p:cxnSp>
          <p:nvCxnSpPr>
            <p:cNvPr id="25" name="直线连接符 24"/>
            <p:cNvCxnSpPr>
              <a:cxnSpLocks/>
            </p:cNvCxnSpPr>
            <p:nvPr/>
          </p:nvCxnSpPr>
          <p:spPr>
            <a:xfrm>
              <a:off x="2002089" y="1105118"/>
              <a:ext cx="1200" cy="97036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p:cNvSpPr/>
                <p:nvPr/>
              </p:nvSpPr>
              <p:spPr>
                <a:xfrm>
                  <a:off x="2067179" y="1145085"/>
                  <a:ext cx="5870227" cy="9303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有向图中任意两个顶点都连通，即从</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和从</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都存在路径</a:t>
                  </a:r>
                </a:p>
              </p:txBody>
            </p:sp>
          </mc:Choice>
          <mc:Fallback xmlns="">
            <p:sp>
              <p:nvSpPr>
                <p:cNvPr id="27" name="矩形 26"/>
                <p:cNvSpPr>
                  <a:spLocks noRot="1" noChangeAspect="1" noMove="1" noResize="1" noEditPoints="1" noAdjustHandles="1" noChangeArrowheads="1" noChangeShapeType="1" noTextEdit="1"/>
                </p:cNvSpPr>
                <p:nvPr/>
              </p:nvSpPr>
              <p:spPr>
                <a:xfrm>
                  <a:off x="2067179" y="1145085"/>
                  <a:ext cx="5870227" cy="930399"/>
                </a:xfrm>
                <a:prstGeom prst="rect">
                  <a:avLst/>
                </a:prstGeom>
                <a:blipFill>
                  <a:blip r:embed="rId3"/>
                  <a:stretch>
                    <a:fillRect l="-210"/>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8" name="组 27"/>
          <p:cNvGrpSpPr/>
          <p:nvPr/>
        </p:nvGrpSpPr>
        <p:grpSpPr>
          <a:xfrm>
            <a:off x="35496" y="3573016"/>
            <a:ext cx="8454397" cy="646331"/>
            <a:chOff x="-520480" y="1026288"/>
            <a:chExt cx="8454397" cy="646331"/>
          </a:xfrm>
        </p:grpSpPr>
        <p:sp>
          <p:nvSpPr>
            <p:cNvPr id="29" name="文本框 28"/>
            <p:cNvSpPr txBox="1"/>
            <p:nvPr/>
          </p:nvSpPr>
          <p:spPr>
            <a:xfrm>
              <a:off x="-520480" y="1026288"/>
              <a:ext cx="2532913"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强连通分量</a:t>
              </a: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5856395"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有向图的极大强连通子图</a:t>
              </a: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强连通图可以通过一个强连通分量把所有结点连通起来</a:t>
            </a:r>
            <a:endParaRPr kumimoji="1" lang="en-US" altLang="zh-CN" sz="2400" dirty="0">
              <a:latin typeface="Microsoft YaHei" charset="-122"/>
              <a:ea typeface="Microsoft YaHei" charset="-122"/>
              <a:cs typeface="Microsoft YaHei" charset="-122"/>
            </a:endParaRPr>
          </a:p>
          <a:p>
            <a:pPr algn="ctr"/>
            <a:r>
              <a:rPr kumimoji="1" lang="zh-CN" altLang="en-US" sz="2400" dirty="0">
                <a:latin typeface="Microsoft YaHei" charset="-122"/>
                <a:ea typeface="Microsoft YaHei" charset="-122"/>
                <a:cs typeface="Microsoft YaHei" charset="-122"/>
              </a:rPr>
              <a:t>非强连通图有多个强连通分量</a:t>
            </a:r>
          </a:p>
        </p:txBody>
      </p:sp>
    </p:spTree>
    <p:extLst>
      <p:ext uri="{BB962C8B-B14F-4D97-AF65-F5344CB8AC3E}">
        <p14:creationId xmlns:p14="http://schemas.microsoft.com/office/powerpoint/2010/main" val="5569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33" name="同心圆 32"/>
          <p:cNvSpPr/>
          <p:nvPr/>
        </p:nvSpPr>
        <p:spPr>
          <a:xfrm>
            <a:off x="1403648"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34" name="同心圆 33"/>
          <p:cNvSpPr/>
          <p:nvPr/>
        </p:nvSpPr>
        <p:spPr>
          <a:xfrm>
            <a:off x="1403648"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5" name="同心圆 34"/>
          <p:cNvSpPr/>
          <p:nvPr/>
        </p:nvSpPr>
        <p:spPr>
          <a:xfrm>
            <a:off x="3931159"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7" name="同心圆 36"/>
          <p:cNvSpPr/>
          <p:nvPr/>
        </p:nvSpPr>
        <p:spPr>
          <a:xfrm>
            <a:off x="3931159"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40" name="同心圆 39"/>
          <p:cNvSpPr/>
          <p:nvPr/>
        </p:nvSpPr>
        <p:spPr>
          <a:xfrm>
            <a:off x="6516216"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1" name="同心圆 40"/>
          <p:cNvSpPr/>
          <p:nvPr/>
        </p:nvSpPr>
        <p:spPr>
          <a:xfrm>
            <a:off x="6516216"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50" name="文本框 49"/>
          <p:cNvSpPr txBox="1"/>
          <p:nvPr/>
        </p:nvSpPr>
        <p:spPr>
          <a:xfrm>
            <a:off x="3844689" y="5991671"/>
            <a:ext cx="1723549"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非强连通图</a:t>
            </a:r>
          </a:p>
        </p:txBody>
      </p:sp>
      <p:sp>
        <p:nvSpPr>
          <p:cNvPr id="28" name="右箭头 27"/>
          <p:cNvSpPr/>
          <p:nvPr/>
        </p:nvSpPr>
        <p:spPr>
          <a:xfrm flipV="1">
            <a:off x="1835696" y="4806877"/>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p:cNvSpPr/>
          <p:nvPr/>
        </p:nvSpPr>
        <p:spPr>
          <a:xfrm flipV="1">
            <a:off x="4363207" y="4813810"/>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p:cNvSpPr/>
          <p:nvPr/>
        </p:nvSpPr>
        <p:spPr>
          <a:xfrm rot="16200000" flipV="1">
            <a:off x="768954" y="3735502"/>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p:cNvSpPr/>
          <p:nvPr/>
        </p:nvSpPr>
        <p:spPr>
          <a:xfrm flipV="1">
            <a:off x="1842327" y="2650735"/>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8523732" flipV="1">
            <a:off x="1511177" y="3737578"/>
            <a:ext cx="2801222" cy="141403"/>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5400000" flipV="1">
            <a:off x="3276317" y="3717476"/>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弧 30"/>
          <p:cNvSpPr/>
          <p:nvPr/>
        </p:nvSpPr>
        <p:spPr>
          <a:xfrm rot="16507668">
            <a:off x="4188258" y="2790639"/>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弧 58"/>
          <p:cNvSpPr/>
          <p:nvPr/>
        </p:nvSpPr>
        <p:spPr>
          <a:xfrm rot="5948049">
            <a:off x="2523638" y="596108"/>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0" name="组 59"/>
          <p:cNvGrpSpPr/>
          <p:nvPr/>
        </p:nvGrpSpPr>
        <p:grpSpPr>
          <a:xfrm>
            <a:off x="108741" y="1702533"/>
            <a:ext cx="4781806" cy="3454115"/>
            <a:chOff x="1292407" y="1753085"/>
            <a:chExt cx="3253249" cy="2449463"/>
          </a:xfrm>
        </p:grpSpPr>
        <p:sp>
          <p:nvSpPr>
            <p:cNvPr id="61" name="同心圆 60"/>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2" name="文本框 61"/>
            <p:cNvSpPr txBox="1"/>
            <p:nvPr/>
          </p:nvSpPr>
          <p:spPr>
            <a:xfrm>
              <a:off x="1292407" y="1753085"/>
              <a:ext cx="1172598" cy="327387"/>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3" name="组 62"/>
          <p:cNvGrpSpPr/>
          <p:nvPr/>
        </p:nvGrpSpPr>
        <p:grpSpPr>
          <a:xfrm>
            <a:off x="3399151" y="1684597"/>
            <a:ext cx="4354003" cy="3155764"/>
            <a:chOff x="1510733" y="828750"/>
            <a:chExt cx="3034924" cy="3373798"/>
          </a:xfrm>
        </p:grpSpPr>
        <p:sp>
          <p:nvSpPr>
            <p:cNvPr id="64" name="同心圆 63"/>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文本框 64"/>
            <p:cNvSpPr txBox="1"/>
            <p:nvPr/>
          </p:nvSpPr>
          <p:spPr>
            <a:xfrm>
              <a:off x="3373059" y="828750"/>
              <a:ext cx="1172598" cy="327387"/>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6" name="组 65"/>
          <p:cNvGrpSpPr/>
          <p:nvPr/>
        </p:nvGrpSpPr>
        <p:grpSpPr>
          <a:xfrm>
            <a:off x="6380806" y="4474407"/>
            <a:ext cx="2606486" cy="810965"/>
            <a:chOff x="1510733" y="1823653"/>
            <a:chExt cx="10047088" cy="2378895"/>
          </a:xfrm>
        </p:grpSpPr>
        <p:sp>
          <p:nvSpPr>
            <p:cNvPr id="67" name="同心圆 66"/>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8" name="文本框 67"/>
            <p:cNvSpPr txBox="1"/>
            <p:nvPr/>
          </p:nvSpPr>
          <p:spPr>
            <a:xfrm>
              <a:off x="4432079" y="1823653"/>
              <a:ext cx="7125742" cy="1354254"/>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强连通分量</a:t>
              </a:r>
            </a:p>
          </p:txBody>
        </p:sp>
      </p:grpSp>
    </p:spTree>
    <p:extLst>
      <p:ext uri="{BB962C8B-B14F-4D97-AF65-F5344CB8AC3E}">
        <p14:creationId xmlns:p14="http://schemas.microsoft.com/office/powerpoint/2010/main" val="12018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权</a:t>
              </a: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网</a:t>
              </a: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8" name="Object 4"/>
          <p:cNvGraphicFramePr>
            <a:graphicFrameLocks noChangeAspect="1"/>
          </p:cNvGraphicFramePr>
          <p:nvPr>
            <p:extLst>
              <p:ext uri="{D42A27DB-BD31-4B8C-83A1-F6EECF244321}">
                <p14:modId xmlns:p14="http://schemas.microsoft.com/office/powerpoint/2010/main" val="735362280"/>
              </p:ext>
            </p:extLst>
          </p:nvPr>
        </p:nvGraphicFramePr>
        <p:xfrm>
          <a:off x="2571375" y="3152452"/>
          <a:ext cx="3962400" cy="2501900"/>
        </p:xfrm>
        <a:graphic>
          <a:graphicData uri="http://schemas.openxmlformats.org/presentationml/2006/ole">
            <mc:AlternateContent xmlns:mc="http://schemas.openxmlformats.org/markup-compatibility/2006">
              <mc:Choice xmlns:v="urn:schemas-microsoft-com:vml" Requires="v">
                <p:oleObj spid="_x0000_s19525"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2571375" y="3152452"/>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5"/>
          <p:cNvSpPr>
            <a:spLocks noChangeArrowheads="1"/>
          </p:cNvSpPr>
          <p:nvPr/>
        </p:nvSpPr>
        <p:spPr bwMode="auto">
          <a:xfrm>
            <a:off x="463935" y="5657653"/>
            <a:ext cx="8459367" cy="830997"/>
          </a:xfrm>
          <a:prstGeom prst="rect">
            <a:avLst/>
          </a:prstGeom>
          <a:noFill/>
          <a:ln w="9525" algn="ctr">
            <a:noFill/>
            <a:miter lim="800000"/>
            <a:headEnd/>
            <a:tailEnd/>
          </a:ln>
          <a:effectLst/>
        </p:spPr>
        <p:txBody>
          <a:bodyPr wrap="none">
            <a:spAutoFit/>
          </a:bodyPr>
          <a:lstStyle/>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E(G)={(0,1)5,(0,2)7,(1,2)12,(1,3)3,(1,4)8,(2,3)6,(2,4)20,</a:t>
            </a:r>
          </a:p>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           (3,4)15}</a:t>
            </a:r>
          </a:p>
        </p:txBody>
      </p:sp>
    </p:spTree>
    <p:extLst>
      <p:ext uri="{BB962C8B-B14F-4D97-AF65-F5344CB8AC3E}">
        <p14:creationId xmlns:p14="http://schemas.microsoft.com/office/powerpoint/2010/main" val="100990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权</a:t>
              </a: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网</a:t>
              </a: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sp>
        <p:nvSpPr>
          <p:cNvPr id="19" name="Rectangle 5"/>
          <p:cNvSpPr>
            <a:spLocks noChangeArrowheads="1"/>
          </p:cNvSpPr>
          <p:nvPr/>
        </p:nvSpPr>
        <p:spPr bwMode="auto">
          <a:xfrm>
            <a:off x="463935" y="5657653"/>
            <a:ext cx="8651727" cy="830997"/>
          </a:xfrm>
          <a:prstGeom prst="rect">
            <a:avLst/>
          </a:prstGeom>
          <a:noFill/>
          <a:ln w="9525" algn="ctr">
            <a:noFill/>
            <a:miter lim="800000"/>
            <a:headEnd/>
            <a:tailEnd/>
          </a:ln>
          <a:effectLst/>
        </p:spPr>
        <p:txBody>
          <a:bodyPr wrap="none">
            <a:spAutoFit/>
          </a:bodyPr>
          <a:lstStyle/>
          <a:p>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E</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a:t>
            </a:r>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G</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)={&lt;0,1&gt;2,&lt;0,2&gt;3,&lt;0,3&gt;8,&lt;1,3&gt;12,&lt;2,0&gt;6,&lt;2,3&gt;6,</a:t>
            </a:r>
          </a:p>
          <a:p>
            <a:r>
              <a:rPr lang="mr-IN" altLang="zh-CN" sz="2400" b="1" dirty="0">
                <a:effectLst>
                  <a:outerShdw blurRad="38100" dist="38100" dir="2700000" algn="tl">
                    <a:srgbClr val="C0C0C0"/>
                  </a:outerShdw>
                </a:effectLst>
                <a:latin typeface="Microsoft YaHei" charset="-122"/>
                <a:ea typeface="Microsoft YaHei" charset="-122"/>
                <a:cs typeface="Microsoft YaHei" charset="-122"/>
              </a:rPr>
              <a:t>             &lt;2,4&gt;1,&lt;3,4&gt;4}</a:t>
            </a:r>
          </a:p>
        </p:txBody>
      </p:sp>
      <p:graphicFrame>
        <p:nvGraphicFramePr>
          <p:cNvPr id="15" name="Object 2"/>
          <p:cNvGraphicFramePr>
            <a:graphicFrameLocks noChangeAspect="1"/>
          </p:cNvGraphicFramePr>
          <p:nvPr>
            <p:extLst>
              <p:ext uri="{D42A27DB-BD31-4B8C-83A1-F6EECF244321}">
                <p14:modId xmlns:p14="http://schemas.microsoft.com/office/powerpoint/2010/main" val="1905646813"/>
              </p:ext>
            </p:extLst>
          </p:nvPr>
        </p:nvGraphicFramePr>
        <p:xfrm>
          <a:off x="2788618" y="2996952"/>
          <a:ext cx="2863502" cy="2690499"/>
        </p:xfrm>
        <a:graphic>
          <a:graphicData uri="http://schemas.openxmlformats.org/presentationml/2006/ole">
            <mc:AlternateContent xmlns:mc="http://schemas.openxmlformats.org/markup-compatibility/2006">
              <mc:Choice xmlns:v="urn:schemas-microsoft-com:vml" Requires="v">
                <p:oleObj spid="_x0000_s20549"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788618" y="2996952"/>
                        <a:ext cx="2863502" cy="2690499"/>
                      </a:xfrm>
                      <a:prstGeom prst="rect">
                        <a:avLst/>
                      </a:prstGeom>
                      <a:noFill/>
                    </p:spPr>
                  </p:pic>
                </p:oleObj>
              </mc:Fallback>
            </mc:AlternateContent>
          </a:graphicData>
        </a:graphic>
      </p:graphicFrame>
    </p:spTree>
    <p:extLst>
      <p:ext uri="{BB962C8B-B14F-4D97-AF65-F5344CB8AC3E}">
        <p14:creationId xmlns:p14="http://schemas.microsoft.com/office/powerpoint/2010/main" val="10940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图的抽象数据类型</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17" name="矩形 16"/>
          <p:cNvSpPr/>
          <p:nvPr/>
        </p:nvSpPr>
        <p:spPr>
          <a:xfrm>
            <a:off x="107504" y="980728"/>
            <a:ext cx="8892480" cy="568863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a:solidFill>
                  <a:srgbClr val="FFC766"/>
                </a:solidFill>
                <a:latin typeface="Ayuthaya" charset="-34"/>
                <a:ea typeface="Ayuthaya" charset="-34"/>
                <a:cs typeface="Ayuthaya" charset="-34"/>
              </a:rPr>
              <a:t>GRAPH</a:t>
            </a:r>
            <a:r>
              <a:rPr kumimoji="1" lang="zh-CN" altLang="en-US" sz="1600" dirty="0">
                <a:solidFill>
                  <a:srgbClr val="FFC766"/>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is</a:t>
            </a: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a:solidFill>
                  <a:schemeClr val="tx1"/>
                </a:solidFill>
                <a:latin typeface="Ayuthaya" charset="-34"/>
                <a:ea typeface="Ayuthaya" charset="-34"/>
                <a:cs typeface="Ayuthaya" charset="-34"/>
              </a:rPr>
              <a:t>        一个图</a:t>
            </a:r>
            <a:r>
              <a:rPr kumimoji="1" lang="en-US" altLang="zh-CN" sz="1600" dirty="0">
                <a:solidFill>
                  <a:schemeClr val="tx1"/>
                </a:solidFill>
                <a:latin typeface="Ayuthaya" charset="-34"/>
                <a:ea typeface="Ayuthaya" charset="-34"/>
                <a:cs typeface="Ayuthaya" charset="-34"/>
              </a:rPr>
              <a:t>G</a:t>
            </a:r>
            <a:r>
              <a:rPr kumimoji="1" lang="zh-CN" altLang="en-US" sz="1600" dirty="0">
                <a:solidFill>
                  <a:schemeClr val="tx1"/>
                </a:solidFill>
                <a:latin typeface="Ayuthaya" charset="-34"/>
                <a:ea typeface="Ayuthaya" charset="-34"/>
                <a:cs typeface="Ayuthaya" charset="-34"/>
              </a:rPr>
              <a:t>，存储类型用</a:t>
            </a:r>
            <a:r>
              <a:rPr kumimoji="1" lang="en-US" altLang="zh-CN" sz="1600" dirty="0" err="1">
                <a:solidFill>
                  <a:schemeClr val="tx1"/>
                </a:solidFill>
                <a:latin typeface="Ayuthaya" charset="-34"/>
                <a:ea typeface="Ayuthaya" charset="-34"/>
                <a:cs typeface="Ayuthaya" charset="-34"/>
              </a:rPr>
              <a:t>GraphType</a:t>
            </a:r>
            <a:r>
              <a:rPr kumimoji="1" lang="zh-CN" altLang="en-US" sz="1600" dirty="0">
                <a:solidFill>
                  <a:schemeClr val="tx1"/>
                </a:solidFill>
                <a:latin typeface="Ayuthaya" charset="-34"/>
                <a:ea typeface="Ayuthaya" charset="-34"/>
                <a:cs typeface="Ayuthaya" charset="-34"/>
              </a:rPr>
              <a:t>表示</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CreateGraph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char* E,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TraverseGraph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bool </a:t>
            </a:r>
            <a:r>
              <a:rPr kumimoji="1" lang="en-US" altLang="zh-CN" sz="1600" dirty="0" err="1">
                <a:solidFill>
                  <a:schemeClr val="tx1"/>
                </a:solidFill>
                <a:latin typeface="Ayuthaya" charset="-34"/>
                <a:ea typeface="Ayuthaya" charset="-34"/>
                <a:cs typeface="Ayuthaya" charset="-34"/>
              </a:rPr>
              <a:t>FindGraph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VertexType</a:t>
            </a:r>
            <a:r>
              <a:rPr kumimoji="1" lang="en-US" altLang="zh-CN" sz="1600" dirty="0">
                <a:solidFill>
                  <a:schemeClr val="tx1"/>
                </a:solidFill>
                <a:latin typeface="Ayuthaya" charset="-34"/>
                <a:ea typeface="Ayuthaya" charset="-34"/>
                <a:cs typeface="Ayuthaya" charset="-34"/>
              </a:rPr>
              <a:t>&amp; item,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PrintGraph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ClearGraph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GT);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MinSpanGraph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TopolGraph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KeyPathGraph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a:lnSpc>
                <a:spcPct val="150000"/>
              </a:lnSpc>
            </a:pPr>
            <a:r>
              <a:rPr kumimoji="1" lang="en-US" altLang="zh-CN" sz="1600" dirty="0">
                <a:solidFill>
                  <a:schemeClr val="tx1"/>
                </a:solidFill>
                <a:latin typeface="Ayuthaya" charset="-34"/>
                <a:ea typeface="Ayuthaya" charset="-34"/>
                <a:cs typeface="Ayuthaya" charset="-34"/>
              </a:rPr>
              <a:t>end</a:t>
            </a: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Graph </a:t>
            </a: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7" name="Object 2"/>
          <p:cNvGraphicFramePr>
            <a:graphicFrameLocks noChangeAspect="1"/>
          </p:cNvGraphicFramePr>
          <p:nvPr>
            <p:extLst>
              <p:ext uri="{D42A27DB-BD31-4B8C-83A1-F6EECF244321}">
                <p14:modId xmlns:p14="http://schemas.microsoft.com/office/powerpoint/2010/main" val="2103316262"/>
              </p:ext>
            </p:extLst>
          </p:nvPr>
        </p:nvGraphicFramePr>
        <p:xfrm>
          <a:off x="899592" y="2180712"/>
          <a:ext cx="3443287" cy="3429000"/>
        </p:xfrm>
        <a:graphic>
          <a:graphicData uri="http://schemas.openxmlformats.org/presentationml/2006/ole">
            <mc:AlternateContent xmlns:mc="http://schemas.openxmlformats.org/markup-compatibility/2006">
              <mc:Choice xmlns:v="urn:schemas-microsoft-com:vml" Requires="v">
                <p:oleObj spid="_x0000_s21634"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899592" y="2180712"/>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43000999"/>
              </p:ext>
            </p:extLst>
          </p:nvPr>
        </p:nvGraphicFramePr>
        <p:xfrm>
          <a:off x="5580113" y="2925982"/>
          <a:ext cx="2452340" cy="2102006"/>
        </p:xfrm>
        <a:graphic>
          <a:graphicData uri="http://schemas.openxmlformats.org/presentationml/2006/ole">
            <mc:AlternateContent xmlns:mc="http://schemas.openxmlformats.org/markup-compatibility/2006">
              <mc:Choice xmlns:v="urn:schemas-microsoft-com:vml" Requires="v">
                <p:oleObj spid="_x0000_s21635" name="Equation" r:id="rId5" imgW="1600200" imgH="1371600" progId="Equation.DSMT4">
                  <p:embed/>
                </p:oleObj>
              </mc:Choice>
              <mc:Fallback>
                <p:oleObj name="Equation" r:id="rId5" imgW="1600200" imgH="1371600" progId="Equation.DSMT4">
                  <p:embed/>
                  <p:pic>
                    <p:nvPicPr>
                      <p:cNvPr id="0" name=""/>
                      <p:cNvPicPr/>
                      <p:nvPr/>
                    </p:nvPicPr>
                    <p:blipFill>
                      <a:blip r:embed="rId6"/>
                      <a:stretch>
                        <a:fillRect/>
                      </a:stretch>
                    </p:blipFill>
                    <p:spPr>
                      <a:xfrm>
                        <a:off x="5580113" y="2925982"/>
                        <a:ext cx="2452340" cy="2102006"/>
                      </a:xfrm>
                      <a:prstGeom prst="rect">
                        <a:avLst/>
                      </a:prstGeom>
                    </p:spPr>
                  </p:pic>
                </p:oleObj>
              </mc:Fallback>
            </mc:AlternateContent>
          </a:graphicData>
        </a:graphic>
      </p:graphicFrame>
      <p:sp>
        <p:nvSpPr>
          <p:cNvPr id="11" name="矩形 10"/>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无向图的邻接矩阵</a:t>
            </a:r>
            <a:r>
              <a:rPr kumimoji="1" lang="zh-CN" altLang="en-US" sz="2400">
                <a:latin typeface="Microsoft YaHei" charset="-122"/>
                <a:ea typeface="Microsoft YaHei" charset="-122"/>
                <a:cs typeface="Microsoft YaHei" charset="-122"/>
              </a:rPr>
              <a:t>是对称矩阵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2919874" y="2049648"/>
                <a:ext cx="5718873" cy="505203"/>
              </a:xfrm>
              <a:prstGeom prst="rect">
                <a:avLst/>
              </a:prstGeom>
              <a:noFill/>
            </p:spPr>
            <p:txBody>
              <a:bodyPr wrap="none" rtlCol="0">
                <a:spAutoFit/>
              </a:bodyPr>
              <a:lstStyle/>
              <a:p>
                <a14:m>
                  <m:oMath xmlns:m="http://schemas.openxmlformats.org/officeDocument/2006/math">
                    <m:sSub>
                      <m:sSubPr>
                        <m:ctrlPr>
                          <a:rPr kumimoji="1" lang="en-US" altLang="zh-CN" sz="2400" i="1" smtClean="0">
                            <a:latin typeface="Cambria Math" panose="02040503050406030204" pitchFamily="18"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𝑎</m:t>
                        </m:r>
                      </m:e>
                      <m:sub>
                        <m:r>
                          <a:rPr kumimoji="1" lang="en-US" altLang="zh-CN" sz="2400" b="0" i="1" smtClean="0">
                            <a:latin typeface="Cambria Math" charset="0"/>
                            <a:ea typeface="Microsoft YaHei" charset="-122"/>
                            <a:cs typeface="Microsoft YaHei" charset="-122"/>
                          </a:rPr>
                          <m:t>𝑖𝑗</m:t>
                        </m:r>
                      </m:sub>
                    </m:sSub>
                  </m:oMath>
                </a14:m>
                <a:r>
                  <a:rPr kumimoji="1" lang="zh-CN" altLang="en-US" sz="2400" dirty="0">
                    <a:latin typeface="Microsoft YaHei" charset="-122"/>
                    <a:ea typeface="Microsoft YaHei" charset="-122"/>
                    <a:cs typeface="Microsoft YaHei" charset="-122"/>
                  </a:rPr>
                  <a:t>表示顶点</a:t>
                </a:r>
                <a14:m>
                  <m:oMath xmlns:m="http://schemas.openxmlformats.org/officeDocument/2006/math">
                    <m:sSub>
                      <m:sSubPr>
                        <m:ctrlPr>
                          <a:rPr kumimoji="1" lang="en-US" altLang="zh-CN" sz="2400" i="1" smtClean="0">
                            <a:latin typeface="Cambria Math" panose="02040503050406030204" pitchFamily="18"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𝑖</m:t>
                        </m:r>
                      </m:sub>
                    </m:sSub>
                    <m:r>
                      <a:rPr kumimoji="1" lang="zh-CN" altLang="en-US" sz="2400" b="0" i="1" smtClean="0">
                        <a:latin typeface="Cambria Math" charset="0"/>
                        <a:ea typeface="Microsoft YaHei" charset="-122"/>
                        <a:cs typeface="Microsoft YaHei" charset="-122"/>
                      </a:rPr>
                      <m:t>到</m:t>
                    </m:r>
                    <m:sSub>
                      <m:sSubPr>
                        <m:ctrlPr>
                          <a:rPr kumimoji="1" lang="en-US" altLang="zh-CN" sz="2400" i="1">
                            <a:latin typeface="Cambria Math" panose="02040503050406030204" pitchFamily="18" charset="0"/>
                            <a:ea typeface="Microsoft YaHei" charset="-122"/>
                            <a:cs typeface="Microsoft YaHei" charset="-122"/>
                          </a:rPr>
                        </m:ctrlPr>
                      </m:sSubPr>
                      <m:e>
                        <m:r>
                          <a:rPr kumimoji="1" lang="en-US" altLang="zh-CN" sz="2400" i="1">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𝑗</m:t>
                        </m:r>
                      </m:sub>
                    </m:sSub>
                  </m:oMath>
                </a14:m>
                <a:r>
                  <a:rPr kumimoji="1" lang="zh-CN" altLang="en-US" sz="2400" dirty="0">
                    <a:latin typeface="Microsoft YaHei" charset="-122"/>
                    <a:ea typeface="Microsoft YaHei" charset="-122"/>
                    <a:cs typeface="Microsoft YaHei" charset="-122"/>
                  </a:rPr>
                  <a:t>的边，连通为</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否则为</a:t>
                </a:r>
                <a:r>
                  <a:rPr kumimoji="1" lang="en-US" altLang="zh-CN" sz="2400" dirty="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19874" y="2049648"/>
                <a:ext cx="5718873" cy="505203"/>
              </a:xfrm>
              <a:prstGeom prst="rect">
                <a:avLst/>
              </a:prstGeom>
              <a:blipFill rotWithShape="0">
                <a:blip r:embed="rId7"/>
                <a:stretch>
                  <a:fillRect t="-8434" r="-426" b="-19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6" name="对象 5"/>
          <p:cNvGraphicFramePr>
            <a:graphicFrameLocks noChangeAspect="1"/>
          </p:cNvGraphicFramePr>
          <p:nvPr>
            <p:extLst>
              <p:ext uri="{D42A27DB-BD31-4B8C-83A1-F6EECF244321}">
                <p14:modId xmlns:p14="http://schemas.microsoft.com/office/powerpoint/2010/main" val="1925851721"/>
              </p:ext>
            </p:extLst>
          </p:nvPr>
        </p:nvGraphicFramePr>
        <p:xfrm>
          <a:off x="5745163" y="3100388"/>
          <a:ext cx="2120900" cy="1751012"/>
        </p:xfrm>
        <a:graphic>
          <a:graphicData uri="http://schemas.openxmlformats.org/presentationml/2006/ole">
            <mc:AlternateContent xmlns:mc="http://schemas.openxmlformats.org/markup-compatibility/2006">
              <mc:Choice xmlns:v="urn:schemas-microsoft-com:vml" Requires="v">
                <p:oleObj spid="_x0000_s23666" name="Equation" r:id="rId3" imgW="1384200" imgH="1143000" progId="Equation.DSMT4">
                  <p:embed/>
                </p:oleObj>
              </mc:Choice>
              <mc:Fallback>
                <p:oleObj name="Equation" r:id="rId3" imgW="1384200" imgH="1143000" progId="Equation.DSMT4">
                  <p:embed/>
                  <p:pic>
                    <p:nvPicPr>
                      <p:cNvPr id="0" name=""/>
                      <p:cNvPicPr/>
                      <p:nvPr/>
                    </p:nvPicPr>
                    <p:blipFill>
                      <a:blip r:embed="rId4"/>
                      <a:stretch>
                        <a:fillRect/>
                      </a:stretch>
                    </p:blipFill>
                    <p:spPr>
                      <a:xfrm>
                        <a:off x="5745163" y="3100388"/>
                        <a:ext cx="2120900" cy="1751012"/>
                      </a:xfrm>
                      <a:prstGeom prst="rect">
                        <a:avLst/>
                      </a:prstGeom>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75666930"/>
              </p:ext>
            </p:extLst>
          </p:nvPr>
        </p:nvGraphicFramePr>
        <p:xfrm>
          <a:off x="1291902" y="2414885"/>
          <a:ext cx="2671763" cy="3124200"/>
        </p:xfrm>
        <a:graphic>
          <a:graphicData uri="http://schemas.openxmlformats.org/presentationml/2006/ole">
            <mc:AlternateContent xmlns:mc="http://schemas.openxmlformats.org/markup-compatibility/2006">
              <mc:Choice xmlns:v="urn:schemas-microsoft-com:vml" Requires="v">
                <p:oleObj spid="_x0000_s23667"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1291902" y="2414885"/>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邻接矩阵对角线上都是</a:t>
            </a:r>
            <a:r>
              <a:rPr kumimoji="1" lang="en-US" altLang="zh-CN" sz="2400" dirty="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81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2" name="Object 4"/>
          <p:cNvGraphicFramePr>
            <a:graphicFrameLocks noChangeAspect="1"/>
          </p:cNvGraphicFramePr>
          <p:nvPr>
            <p:extLst>
              <p:ext uri="{D42A27DB-BD31-4B8C-83A1-F6EECF244321}">
                <p14:modId xmlns:p14="http://schemas.microsoft.com/office/powerpoint/2010/main" val="1345165376"/>
              </p:ext>
            </p:extLst>
          </p:nvPr>
        </p:nvGraphicFramePr>
        <p:xfrm>
          <a:off x="717171" y="2726035"/>
          <a:ext cx="3962400" cy="2501900"/>
        </p:xfrm>
        <a:graphic>
          <a:graphicData uri="http://schemas.openxmlformats.org/presentationml/2006/ole">
            <mc:AlternateContent xmlns:mc="http://schemas.openxmlformats.org/markup-compatibility/2006">
              <mc:Choice xmlns:v="urn:schemas-microsoft-com:vml" Requires="v">
                <p:oleObj spid="_x0000_s24690"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717171" y="2726035"/>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22564165"/>
              </p:ext>
            </p:extLst>
          </p:nvPr>
        </p:nvGraphicFramePr>
        <p:xfrm>
          <a:off x="5511800" y="3100388"/>
          <a:ext cx="2587625" cy="1751012"/>
        </p:xfrm>
        <a:graphic>
          <a:graphicData uri="http://schemas.openxmlformats.org/presentationml/2006/ole">
            <mc:AlternateContent xmlns:mc="http://schemas.openxmlformats.org/markup-compatibility/2006">
              <mc:Choice xmlns:v="urn:schemas-microsoft-com:vml" Requires="v">
                <p:oleObj spid="_x0000_s24691" name="Equation" r:id="rId5" imgW="1688760" imgH="1143000" progId="Equation.DSMT4">
                  <p:embed/>
                </p:oleObj>
              </mc:Choice>
              <mc:Fallback>
                <p:oleObj name="Equation" r:id="rId5" imgW="1688760" imgH="1143000" progId="Equation.DSMT4">
                  <p:embed/>
                  <p:pic>
                    <p:nvPicPr>
                      <p:cNvPr id="0" name=""/>
                      <p:cNvPicPr/>
                      <p:nvPr/>
                    </p:nvPicPr>
                    <p:blipFill>
                      <a:blip r:embed="rId6"/>
                      <a:stretch>
                        <a:fillRect/>
                      </a:stretch>
                    </p:blipFill>
                    <p:spPr>
                      <a:xfrm>
                        <a:off x="5511800" y="3100388"/>
                        <a:ext cx="2587625" cy="1751012"/>
                      </a:xfrm>
                      <a:prstGeom prst="rect">
                        <a:avLst/>
                      </a:prstGeom>
                    </p:spPr>
                  </p:pic>
                </p:oleObj>
              </mc:Fallback>
            </mc:AlternateContent>
          </a:graphicData>
        </a:graphic>
      </p:graphicFrame>
      <p:sp>
        <p:nvSpPr>
          <p:cNvPr id="13" name="矩形 12"/>
          <p:cNvSpPr/>
          <p:nvPr/>
        </p:nvSpPr>
        <p:spPr>
          <a:xfrm>
            <a:off x="843977" y="5445224"/>
            <a:ext cx="7417196" cy="9637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带权图：表示边的</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改为权值，用一个很大的值表示边不存在，这个值大于所有边上权值之和</a:t>
            </a:r>
          </a:p>
        </p:txBody>
      </p:sp>
    </p:spTree>
    <p:extLst>
      <p:ext uri="{BB962C8B-B14F-4D97-AF65-F5344CB8AC3E}">
        <p14:creationId xmlns:p14="http://schemas.microsoft.com/office/powerpoint/2010/main" val="2454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1" name="Object 2"/>
          <p:cNvGraphicFramePr>
            <a:graphicFrameLocks noChangeAspect="1"/>
          </p:cNvGraphicFramePr>
          <p:nvPr>
            <p:extLst>
              <p:ext uri="{D42A27DB-BD31-4B8C-83A1-F6EECF244321}">
                <p14:modId xmlns:p14="http://schemas.microsoft.com/office/powerpoint/2010/main" val="256207264"/>
              </p:ext>
            </p:extLst>
          </p:nvPr>
        </p:nvGraphicFramePr>
        <p:xfrm>
          <a:off x="876587" y="2631735"/>
          <a:ext cx="2863502" cy="2690499"/>
        </p:xfrm>
        <a:graphic>
          <a:graphicData uri="http://schemas.openxmlformats.org/presentationml/2006/ole">
            <mc:AlternateContent xmlns:mc="http://schemas.openxmlformats.org/markup-compatibility/2006">
              <mc:Choice xmlns:v="urn:schemas-microsoft-com:vml" Requires="v">
                <p:oleObj spid="_x0000_s25716"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876587" y="2631735"/>
                        <a:ext cx="2863502" cy="269049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77486175"/>
              </p:ext>
            </p:extLst>
          </p:nvPr>
        </p:nvGraphicFramePr>
        <p:xfrm>
          <a:off x="5589588" y="3100388"/>
          <a:ext cx="2432050" cy="1751012"/>
        </p:xfrm>
        <a:graphic>
          <a:graphicData uri="http://schemas.openxmlformats.org/presentationml/2006/ole">
            <mc:AlternateContent xmlns:mc="http://schemas.openxmlformats.org/markup-compatibility/2006">
              <mc:Choice xmlns:v="urn:schemas-microsoft-com:vml" Requires="v">
                <p:oleObj spid="_x0000_s25717" name="Equation" r:id="rId5" imgW="1587240" imgH="1143000" progId="Equation.DSMT4">
                  <p:embed/>
                </p:oleObj>
              </mc:Choice>
              <mc:Fallback>
                <p:oleObj name="Equation" r:id="rId5" imgW="1587240" imgH="1143000" progId="Equation.DSMT4">
                  <p:embed/>
                  <p:pic>
                    <p:nvPicPr>
                      <p:cNvPr id="0" name=""/>
                      <p:cNvPicPr/>
                      <p:nvPr/>
                    </p:nvPicPr>
                    <p:blipFill>
                      <a:blip r:embed="rId6"/>
                      <a:stretch>
                        <a:fillRect/>
                      </a:stretch>
                    </p:blipFill>
                    <p:spPr>
                      <a:xfrm>
                        <a:off x="5589588" y="3100388"/>
                        <a:ext cx="2432050" cy="1751012"/>
                      </a:xfrm>
                      <a:prstGeom prst="rect">
                        <a:avLst/>
                      </a:prstGeom>
                    </p:spPr>
                  </p:pic>
                </p:oleObj>
              </mc:Fallback>
            </mc:AlternateContent>
          </a:graphicData>
        </a:graphic>
      </p:graphicFrame>
    </p:spTree>
    <p:extLst>
      <p:ext uri="{BB962C8B-B14F-4D97-AF65-F5344CB8AC3E}">
        <p14:creationId xmlns:p14="http://schemas.microsoft.com/office/powerpoint/2010/main" val="163412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pic>
        <p:nvPicPr>
          <p:cNvPr id="7" name="图片 6"/>
          <p:cNvPicPr>
            <a:picLocks noChangeAspect="1"/>
          </p:cNvPicPr>
          <p:nvPr/>
        </p:nvPicPr>
        <p:blipFill>
          <a:blip r:embed="rId2"/>
          <a:stretch>
            <a:fillRect/>
          </a:stretch>
        </p:blipFill>
        <p:spPr>
          <a:xfrm>
            <a:off x="0" y="2578521"/>
            <a:ext cx="9144000" cy="1700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60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图的邻接矩阵存储的初始化</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259632" y="1906732"/>
            <a:ext cx="6286398" cy="469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根据一个图的边集生成图的邻接矩阵</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0963" y="1962211"/>
            <a:ext cx="8850308" cy="4707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7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根据邻接矩阵输出二元组表示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929104" y="1772816"/>
            <a:ext cx="7236296" cy="4941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graphicFrame>
        <p:nvGraphicFramePr>
          <p:cNvPr id="10" name="Object 2"/>
          <p:cNvGraphicFramePr>
            <a:graphicFrameLocks noChangeAspect="1"/>
          </p:cNvGraphicFramePr>
          <p:nvPr>
            <p:extLst>
              <p:ext uri="{D42A27DB-BD31-4B8C-83A1-F6EECF244321}">
                <p14:modId xmlns:p14="http://schemas.microsoft.com/office/powerpoint/2010/main" val="1735346431"/>
              </p:ext>
            </p:extLst>
          </p:nvPr>
        </p:nvGraphicFramePr>
        <p:xfrm>
          <a:off x="219466" y="2636912"/>
          <a:ext cx="2241548" cy="2232248"/>
        </p:xfrm>
        <a:graphic>
          <a:graphicData uri="http://schemas.openxmlformats.org/presentationml/2006/ole">
            <mc:AlternateContent xmlns:mc="http://schemas.openxmlformats.org/markup-compatibility/2006">
              <mc:Choice xmlns:v="urn:schemas-microsoft-com:vml" Requires="v">
                <p:oleObj spid="_x0000_s27707"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19466" y="2636912"/>
                        <a:ext cx="2241548" cy="2232248"/>
                      </a:xfrm>
                      <a:prstGeom prst="rect">
                        <a:avLst/>
                      </a:prstGeom>
                      <a:noFill/>
                      <a:extLst/>
                    </p:spPr>
                  </p:pic>
                </p:oleObj>
              </mc:Fallback>
            </mc:AlternateContent>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07892832"/>
              </p:ext>
            </p:extLst>
          </p:nvPr>
        </p:nvGraphicFramePr>
        <p:xfrm>
          <a:off x="2461014" y="2893528"/>
          <a:ext cx="1283374" cy="3008904"/>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30253235"/>
              </p:ext>
            </p:extLst>
          </p:nvPr>
        </p:nvGraphicFramePr>
        <p:xfrm>
          <a:off x="3995936" y="2889902"/>
          <a:ext cx="1080000" cy="1008112"/>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baseline="0"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1"/>
                  </a:ext>
                </a:extLst>
              </a:tr>
            </a:tbl>
          </a:graphicData>
        </a:graphic>
      </p:graphicFrame>
      <p:cxnSp>
        <p:nvCxnSpPr>
          <p:cNvPr id="13" name="直线箭头连接符 12"/>
          <p:cNvCxnSpPr/>
          <p:nvPr/>
        </p:nvCxnSpPr>
        <p:spPr>
          <a:xfrm>
            <a:off x="4858824"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031326165"/>
              </p:ext>
            </p:extLst>
          </p:nvPr>
        </p:nvGraphicFramePr>
        <p:xfrm>
          <a:off x="5290872" y="288990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7" name="直线箭头连接符 16"/>
          <p:cNvCxnSpPr/>
          <p:nvPr/>
        </p:nvCxnSpPr>
        <p:spPr>
          <a:xfrm>
            <a:off x="6153760"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1592231035"/>
              </p:ext>
            </p:extLst>
          </p:nvPr>
        </p:nvGraphicFramePr>
        <p:xfrm>
          <a:off x="6580219" y="2894528"/>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9" name="直线箭头连接符 18"/>
          <p:cNvCxnSpPr/>
          <p:nvPr/>
        </p:nvCxnSpPr>
        <p:spPr>
          <a:xfrm>
            <a:off x="7443107" y="314655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表格 22"/>
          <p:cNvGraphicFramePr>
            <a:graphicFrameLocks noGrp="1"/>
          </p:cNvGraphicFramePr>
          <p:nvPr>
            <p:extLst>
              <p:ext uri="{D42A27DB-BD31-4B8C-83A1-F6EECF244321}">
                <p14:modId xmlns:p14="http://schemas.microsoft.com/office/powerpoint/2010/main" val="1195728159"/>
              </p:ext>
            </p:extLst>
          </p:nvPr>
        </p:nvGraphicFramePr>
        <p:xfrm>
          <a:off x="7869566" y="288990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5" name="直线箭头连接符 24"/>
          <p:cNvCxnSpPr/>
          <p:nvPr/>
        </p:nvCxnSpPr>
        <p:spPr>
          <a:xfrm>
            <a:off x="3576394" y="364598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5"/>
          <p:cNvGraphicFramePr>
            <a:graphicFrameLocks noGrp="1"/>
          </p:cNvGraphicFramePr>
          <p:nvPr>
            <p:extLst>
              <p:ext uri="{D42A27DB-BD31-4B8C-83A1-F6EECF244321}">
                <p14:modId xmlns:p14="http://schemas.microsoft.com/office/powerpoint/2010/main" val="548381852"/>
              </p:ext>
            </p:extLst>
          </p:nvPr>
        </p:nvGraphicFramePr>
        <p:xfrm>
          <a:off x="4002853" y="339858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7" name="直线箭头连接符 26"/>
          <p:cNvCxnSpPr/>
          <p:nvPr/>
        </p:nvCxnSpPr>
        <p:spPr>
          <a:xfrm>
            <a:off x="4865741" y="36506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868167203"/>
              </p:ext>
            </p:extLst>
          </p:nvPr>
        </p:nvGraphicFramePr>
        <p:xfrm>
          <a:off x="5292200" y="3393958"/>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9" name="直线箭头连接符 28"/>
          <p:cNvCxnSpPr/>
          <p:nvPr/>
        </p:nvCxnSpPr>
        <p:spPr>
          <a:xfrm>
            <a:off x="3569477"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ext uri="{D42A27DB-BD31-4B8C-83A1-F6EECF244321}">
                <p14:modId xmlns:p14="http://schemas.microsoft.com/office/powerpoint/2010/main" val="1641161640"/>
              </p:ext>
            </p:extLst>
          </p:nvPr>
        </p:nvGraphicFramePr>
        <p:xfrm>
          <a:off x="4001525" y="3918416"/>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1" name="直线箭头连接符 30"/>
          <p:cNvCxnSpPr/>
          <p:nvPr/>
        </p:nvCxnSpPr>
        <p:spPr>
          <a:xfrm>
            <a:off x="4864413"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8394876"/>
              </p:ext>
            </p:extLst>
          </p:nvPr>
        </p:nvGraphicFramePr>
        <p:xfrm>
          <a:off x="5290872" y="392304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3" name="直线箭头连接符 32"/>
          <p:cNvCxnSpPr/>
          <p:nvPr/>
        </p:nvCxnSpPr>
        <p:spPr>
          <a:xfrm>
            <a:off x="6153760" y="417507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1489718826"/>
              </p:ext>
            </p:extLst>
          </p:nvPr>
        </p:nvGraphicFramePr>
        <p:xfrm>
          <a:off x="6580219" y="3918416"/>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5" name="直线箭头连接符 34"/>
          <p:cNvCxnSpPr/>
          <p:nvPr/>
        </p:nvCxnSpPr>
        <p:spPr>
          <a:xfrm>
            <a:off x="3588495" y="470259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extLst>
              <p:ext uri="{D42A27DB-BD31-4B8C-83A1-F6EECF244321}">
                <p14:modId xmlns:p14="http://schemas.microsoft.com/office/powerpoint/2010/main" val="702816281"/>
              </p:ext>
            </p:extLst>
          </p:nvPr>
        </p:nvGraphicFramePr>
        <p:xfrm>
          <a:off x="4014954" y="4455190"/>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7" name="直线箭头连接符 36"/>
          <p:cNvCxnSpPr/>
          <p:nvPr/>
        </p:nvCxnSpPr>
        <p:spPr>
          <a:xfrm>
            <a:off x="4877842" y="470721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表格 37"/>
          <p:cNvGraphicFramePr>
            <a:graphicFrameLocks noGrp="1"/>
          </p:cNvGraphicFramePr>
          <p:nvPr>
            <p:extLst>
              <p:ext uri="{D42A27DB-BD31-4B8C-83A1-F6EECF244321}">
                <p14:modId xmlns:p14="http://schemas.microsoft.com/office/powerpoint/2010/main" val="158368316"/>
              </p:ext>
            </p:extLst>
          </p:nvPr>
        </p:nvGraphicFramePr>
        <p:xfrm>
          <a:off x="5304301" y="445056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2" name="直线箭头连接符 41"/>
          <p:cNvCxnSpPr/>
          <p:nvPr/>
        </p:nvCxnSpPr>
        <p:spPr>
          <a:xfrm>
            <a:off x="3569477"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表格 42"/>
          <p:cNvGraphicFramePr>
            <a:graphicFrameLocks noGrp="1"/>
          </p:cNvGraphicFramePr>
          <p:nvPr>
            <p:extLst>
              <p:ext uri="{D42A27DB-BD31-4B8C-83A1-F6EECF244321}">
                <p14:modId xmlns:p14="http://schemas.microsoft.com/office/powerpoint/2010/main" val="1948437911"/>
              </p:ext>
            </p:extLst>
          </p:nvPr>
        </p:nvGraphicFramePr>
        <p:xfrm>
          <a:off x="4001525" y="5431783"/>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4" name="直线箭头连接符 43"/>
          <p:cNvCxnSpPr/>
          <p:nvPr/>
        </p:nvCxnSpPr>
        <p:spPr>
          <a:xfrm>
            <a:off x="4864413"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p:cNvGraphicFramePr>
            <a:graphicFrameLocks noGrp="1"/>
          </p:cNvGraphicFramePr>
          <p:nvPr>
            <p:extLst>
              <p:ext uri="{D42A27DB-BD31-4B8C-83A1-F6EECF244321}">
                <p14:modId xmlns:p14="http://schemas.microsoft.com/office/powerpoint/2010/main" val="316177028"/>
              </p:ext>
            </p:extLst>
          </p:nvPr>
        </p:nvGraphicFramePr>
        <p:xfrm>
          <a:off x="5290872" y="5436409"/>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6" name="直线箭头连接符 45"/>
          <p:cNvCxnSpPr/>
          <p:nvPr/>
        </p:nvCxnSpPr>
        <p:spPr>
          <a:xfrm>
            <a:off x="6153760" y="5688437"/>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p:cNvGraphicFramePr>
            <a:graphicFrameLocks noGrp="1"/>
          </p:cNvGraphicFramePr>
          <p:nvPr>
            <p:extLst>
              <p:ext uri="{D42A27DB-BD31-4B8C-83A1-F6EECF244321}">
                <p14:modId xmlns:p14="http://schemas.microsoft.com/office/powerpoint/2010/main" val="1985992750"/>
              </p:ext>
            </p:extLst>
          </p:nvPr>
        </p:nvGraphicFramePr>
        <p:xfrm>
          <a:off x="6580219" y="5431783"/>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144472885"/>
              </p:ext>
            </p:extLst>
          </p:nvPr>
        </p:nvGraphicFramePr>
        <p:xfrm>
          <a:off x="4014954"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9" name="直线箭头连接符 48"/>
          <p:cNvCxnSpPr/>
          <p:nvPr/>
        </p:nvCxnSpPr>
        <p:spPr>
          <a:xfrm>
            <a:off x="4877842"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356388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p:cNvGraphicFramePr>
            <a:graphicFrameLocks noGrp="1"/>
          </p:cNvGraphicFramePr>
          <p:nvPr>
            <p:extLst>
              <p:ext uri="{D42A27DB-BD31-4B8C-83A1-F6EECF244321}">
                <p14:modId xmlns:p14="http://schemas.microsoft.com/office/powerpoint/2010/main" val="55608025"/>
              </p:ext>
            </p:extLst>
          </p:nvPr>
        </p:nvGraphicFramePr>
        <p:xfrm>
          <a:off x="5309890"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2" name="直线箭头连接符 51"/>
          <p:cNvCxnSpPr/>
          <p:nvPr/>
        </p:nvCxnSpPr>
        <p:spPr>
          <a:xfrm>
            <a:off x="617277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1313207493"/>
              </p:ext>
            </p:extLst>
          </p:nvPr>
        </p:nvGraphicFramePr>
        <p:xfrm>
          <a:off x="6599237" y="4953060"/>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4" name="直线箭头连接符 53"/>
          <p:cNvCxnSpPr/>
          <p:nvPr/>
        </p:nvCxnSpPr>
        <p:spPr>
          <a:xfrm>
            <a:off x="7462125" y="520508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4837134"/>
              </p:ext>
            </p:extLst>
          </p:nvPr>
        </p:nvGraphicFramePr>
        <p:xfrm>
          <a:off x="7888584"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80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fill="hold"/>
                                        <p:tgtEl>
                                          <p:spTgt spid="35"/>
                                        </p:tgtEl>
                                        <p:attrNameLst>
                                          <p:attrName>ppt_x</p:attrName>
                                        </p:attrNameLst>
                                      </p:cBhvr>
                                      <p:tavLst>
                                        <p:tav tm="0">
                                          <p:val>
                                            <p:strVal val="#ppt_x"/>
                                          </p:val>
                                        </p:tav>
                                        <p:tav tm="100000">
                                          <p:val>
                                            <p:strVal val="#ppt_x"/>
                                          </p:val>
                                        </p:tav>
                                      </p:tavLst>
                                    </p:anim>
                                    <p:anim calcmode="lin" valueType="num">
                                      <p:cBhvr additive="base">
                                        <p:cTn id="96" dur="500" fill="hold"/>
                                        <p:tgtEl>
                                          <p:spTgt spid="3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ppt_x"/>
                                          </p:val>
                                        </p:tav>
                                        <p:tav tm="100000">
                                          <p:val>
                                            <p:strVal val="#ppt_x"/>
                                          </p:val>
                                        </p:tav>
                                      </p:tavLst>
                                    </p:anim>
                                    <p:anim calcmode="lin" valueType="num">
                                      <p:cBhvr additive="base">
                                        <p:cTn id="116" dur="500" fill="hold"/>
                                        <p:tgtEl>
                                          <p:spTgt spid="4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500" fill="hold"/>
                                        <p:tgtEl>
                                          <p:spTgt spid="44"/>
                                        </p:tgtEl>
                                        <p:attrNameLst>
                                          <p:attrName>ppt_x</p:attrName>
                                        </p:attrNameLst>
                                      </p:cBhvr>
                                      <p:tavLst>
                                        <p:tav tm="0">
                                          <p:val>
                                            <p:strVal val="#ppt_x"/>
                                          </p:val>
                                        </p:tav>
                                        <p:tav tm="100000">
                                          <p:val>
                                            <p:strVal val="#ppt_x"/>
                                          </p:val>
                                        </p:tav>
                                      </p:tavLst>
                                    </p:anim>
                                    <p:anim calcmode="lin" valueType="num">
                                      <p:cBhvr additive="base">
                                        <p:cTn id="120" dur="500" fill="hold"/>
                                        <p:tgtEl>
                                          <p:spTgt spid="4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 calcmode="lin" valueType="num">
                                      <p:cBhvr additive="base">
                                        <p:cTn id="135" dur="500" fill="hold"/>
                                        <p:tgtEl>
                                          <p:spTgt spid="48"/>
                                        </p:tgtEl>
                                        <p:attrNameLst>
                                          <p:attrName>ppt_x</p:attrName>
                                        </p:attrNameLst>
                                      </p:cBhvr>
                                      <p:tavLst>
                                        <p:tav tm="0">
                                          <p:val>
                                            <p:strVal val="#ppt_x"/>
                                          </p:val>
                                        </p:tav>
                                        <p:tav tm="100000">
                                          <p:val>
                                            <p:strVal val="#ppt_x"/>
                                          </p:val>
                                        </p:tav>
                                      </p:tavLst>
                                    </p:anim>
                                    <p:anim calcmode="lin" valueType="num">
                                      <p:cBhvr additive="base">
                                        <p:cTn id="136" dur="500" fill="hold"/>
                                        <p:tgtEl>
                                          <p:spTgt spid="4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fill="hold"/>
                                        <p:tgtEl>
                                          <p:spTgt spid="49"/>
                                        </p:tgtEl>
                                        <p:attrNameLst>
                                          <p:attrName>ppt_x</p:attrName>
                                        </p:attrNameLst>
                                      </p:cBhvr>
                                      <p:tavLst>
                                        <p:tav tm="0">
                                          <p:val>
                                            <p:strVal val="#ppt_x"/>
                                          </p:val>
                                        </p:tav>
                                        <p:tav tm="100000">
                                          <p:val>
                                            <p:strVal val="#ppt_x"/>
                                          </p:val>
                                        </p:tav>
                                      </p:tavLst>
                                    </p:anim>
                                    <p:anim calcmode="lin" valueType="num">
                                      <p:cBhvr additive="base">
                                        <p:cTn id="140" dur="500" fill="hold"/>
                                        <p:tgtEl>
                                          <p:spTgt spid="4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additive="base">
                                        <p:cTn id="143" dur="500" fill="hold"/>
                                        <p:tgtEl>
                                          <p:spTgt spid="50"/>
                                        </p:tgtEl>
                                        <p:attrNameLst>
                                          <p:attrName>ppt_x</p:attrName>
                                        </p:attrNameLst>
                                      </p:cBhvr>
                                      <p:tavLst>
                                        <p:tav tm="0">
                                          <p:val>
                                            <p:strVal val="#ppt_x"/>
                                          </p:val>
                                        </p:tav>
                                        <p:tav tm="100000">
                                          <p:val>
                                            <p:strVal val="#ppt_x"/>
                                          </p:val>
                                        </p:tav>
                                      </p:tavLst>
                                    </p:anim>
                                    <p:anim calcmode="lin" valueType="num">
                                      <p:cBhvr additive="base">
                                        <p:cTn id="144" dur="500" fill="hold"/>
                                        <p:tgtEl>
                                          <p:spTgt spid="50"/>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1"/>
                                        </p:tgtEl>
                                        <p:attrNameLst>
                                          <p:attrName>style.visibility</p:attrName>
                                        </p:attrNameLst>
                                      </p:cBhvr>
                                      <p:to>
                                        <p:strVal val="visible"/>
                                      </p:to>
                                    </p:set>
                                    <p:anim calcmode="lin" valueType="num">
                                      <p:cBhvr additive="base">
                                        <p:cTn id="147" dur="500" fill="hold"/>
                                        <p:tgtEl>
                                          <p:spTgt spid="51"/>
                                        </p:tgtEl>
                                        <p:attrNameLst>
                                          <p:attrName>ppt_x</p:attrName>
                                        </p:attrNameLst>
                                      </p:cBhvr>
                                      <p:tavLst>
                                        <p:tav tm="0">
                                          <p:val>
                                            <p:strVal val="#ppt_x"/>
                                          </p:val>
                                        </p:tav>
                                        <p:tav tm="100000">
                                          <p:val>
                                            <p:strVal val="#ppt_x"/>
                                          </p:val>
                                        </p:tav>
                                      </p:tavLst>
                                    </p:anim>
                                    <p:anim calcmode="lin" valueType="num">
                                      <p:cBhvr additive="base">
                                        <p:cTn id="148" dur="500" fill="hold"/>
                                        <p:tgtEl>
                                          <p:spTgt spid="51"/>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500" fill="hold"/>
                                        <p:tgtEl>
                                          <p:spTgt spid="52"/>
                                        </p:tgtEl>
                                        <p:attrNameLst>
                                          <p:attrName>ppt_x</p:attrName>
                                        </p:attrNameLst>
                                      </p:cBhvr>
                                      <p:tavLst>
                                        <p:tav tm="0">
                                          <p:val>
                                            <p:strVal val="#ppt_x"/>
                                          </p:val>
                                        </p:tav>
                                        <p:tav tm="100000">
                                          <p:val>
                                            <p:strVal val="#ppt_x"/>
                                          </p:val>
                                        </p:tav>
                                      </p:tavLst>
                                    </p:anim>
                                    <p:anim calcmode="lin" valueType="num">
                                      <p:cBhvr additive="base">
                                        <p:cTn id="152" dur="500" fill="hold"/>
                                        <p:tgtEl>
                                          <p:spTgt spid="5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additive="base">
                                        <p:cTn id="155" dur="500" fill="hold"/>
                                        <p:tgtEl>
                                          <p:spTgt spid="53"/>
                                        </p:tgtEl>
                                        <p:attrNameLst>
                                          <p:attrName>ppt_x</p:attrName>
                                        </p:attrNameLst>
                                      </p:cBhvr>
                                      <p:tavLst>
                                        <p:tav tm="0">
                                          <p:val>
                                            <p:strVal val="#ppt_x"/>
                                          </p:val>
                                        </p:tav>
                                        <p:tav tm="100000">
                                          <p:val>
                                            <p:strVal val="#ppt_x"/>
                                          </p:val>
                                        </p:tav>
                                      </p:tavLst>
                                    </p:anim>
                                    <p:anim calcmode="lin" valueType="num">
                                      <p:cBhvr additive="base">
                                        <p:cTn id="156" dur="500" fill="hold"/>
                                        <p:tgtEl>
                                          <p:spTgt spid="5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additive="base">
                                        <p:cTn id="159" dur="500" fill="hold"/>
                                        <p:tgtEl>
                                          <p:spTgt spid="54"/>
                                        </p:tgtEl>
                                        <p:attrNameLst>
                                          <p:attrName>ppt_x</p:attrName>
                                        </p:attrNameLst>
                                      </p:cBhvr>
                                      <p:tavLst>
                                        <p:tav tm="0">
                                          <p:val>
                                            <p:strVal val="#ppt_x"/>
                                          </p:val>
                                        </p:tav>
                                        <p:tav tm="100000">
                                          <p:val>
                                            <p:strVal val="#ppt_x"/>
                                          </p:val>
                                        </p:tav>
                                      </p:tavLst>
                                    </p:anim>
                                    <p:anim calcmode="lin" valueType="num">
                                      <p:cBhvr additive="base">
                                        <p:cTn id="160" dur="500" fill="hold"/>
                                        <p:tgtEl>
                                          <p:spTgt spid="5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5"/>
                                        </p:tgtEl>
                                        <p:attrNameLst>
                                          <p:attrName>style.visibility</p:attrName>
                                        </p:attrNameLst>
                                      </p:cBhvr>
                                      <p:to>
                                        <p:strVal val="visible"/>
                                      </p:to>
                                    </p:set>
                                    <p:anim calcmode="lin" valueType="num">
                                      <p:cBhvr additive="base">
                                        <p:cTn id="163" dur="500" fill="hold"/>
                                        <p:tgtEl>
                                          <p:spTgt spid="55"/>
                                        </p:tgtEl>
                                        <p:attrNameLst>
                                          <p:attrName>ppt_x</p:attrName>
                                        </p:attrNameLst>
                                      </p:cBhvr>
                                      <p:tavLst>
                                        <p:tav tm="0">
                                          <p:val>
                                            <p:strVal val="#ppt_x"/>
                                          </p:val>
                                        </p:tav>
                                        <p:tav tm="100000">
                                          <p:val>
                                            <p:strVal val="#ppt_x"/>
                                          </p:val>
                                        </p:tav>
                                      </p:tavLst>
                                    </p:anim>
                                    <p:anim calcmode="lin" valueType="num">
                                      <p:cBhvr additive="base">
                                        <p:cTn id="16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图的定义及存储结构</a:t>
            </a:r>
            <a:endParaRPr kumimoji="1" lang="zh-CN" altLang="en-US" dirty="0"/>
          </a:p>
        </p:txBody>
      </p:sp>
      <p:pic>
        <p:nvPicPr>
          <p:cNvPr id="4" name="图片 3"/>
          <p:cNvPicPr>
            <a:picLocks noChangeAspect="1"/>
          </p:cNvPicPr>
          <p:nvPr/>
        </p:nvPicPr>
        <p:blipFill>
          <a:blip r:embed="rId2"/>
          <a:stretch>
            <a:fillRect/>
          </a:stretch>
        </p:blipFill>
        <p:spPr>
          <a:xfrm>
            <a:off x="0" y="1364719"/>
            <a:ext cx="9144000" cy="4128562"/>
          </a:xfrm>
          <a:prstGeom prst="rect">
            <a:avLst/>
          </a:prstGeom>
        </p:spPr>
      </p:pic>
    </p:spTree>
    <p:extLst>
      <p:ext uri="{BB962C8B-B14F-4D97-AF65-F5344CB8AC3E}">
        <p14:creationId xmlns:p14="http://schemas.microsoft.com/office/powerpoint/2010/main" val="41665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119788750"/>
              </p:ext>
            </p:extLst>
          </p:nvPr>
        </p:nvGraphicFramePr>
        <p:xfrm>
          <a:off x="3995936" y="479715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1097344011"/>
              </p:ext>
            </p:extLst>
          </p:nvPr>
        </p:nvGraphicFramePr>
        <p:xfrm>
          <a:off x="3989333" y="377861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graphicFrame>
        <p:nvGraphicFramePr>
          <p:cNvPr id="11" name="表格 10"/>
          <p:cNvGraphicFramePr>
            <a:graphicFrameLocks noGrp="1"/>
          </p:cNvGraphicFramePr>
          <p:nvPr>
            <p:extLst>
              <p:ext uri="{D42A27DB-BD31-4B8C-83A1-F6EECF244321}">
                <p14:modId xmlns:p14="http://schemas.microsoft.com/office/powerpoint/2010/main" val="1081626239"/>
              </p:ext>
            </p:extLst>
          </p:nvPr>
        </p:nvGraphicFramePr>
        <p:xfrm>
          <a:off x="2461014" y="3281811"/>
          <a:ext cx="1283374" cy="2507420"/>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3945751"/>
              </p:ext>
            </p:extLst>
          </p:nvPr>
        </p:nvGraphicFramePr>
        <p:xfrm>
          <a:off x="3995936" y="327818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1</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3" name="直线箭头连接符 12"/>
          <p:cNvCxnSpPr>
            <a:endCxn id="16" idx="1"/>
          </p:cNvCxnSpPr>
          <p:nvPr/>
        </p:nvCxnSpPr>
        <p:spPr>
          <a:xfrm>
            <a:off x="5220072" y="3530213"/>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530213"/>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126964625"/>
              </p:ext>
            </p:extLst>
          </p:nvPr>
        </p:nvGraphicFramePr>
        <p:xfrm>
          <a:off x="5652120" y="327818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7" name="直线箭头连接符 16"/>
          <p:cNvCxnSpPr>
            <a:endCxn id="18" idx="1"/>
          </p:cNvCxnSpPr>
          <p:nvPr/>
        </p:nvCxnSpPr>
        <p:spPr>
          <a:xfrm>
            <a:off x="6873840" y="3530213"/>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881664413"/>
              </p:ext>
            </p:extLst>
          </p:nvPr>
        </p:nvGraphicFramePr>
        <p:xfrm>
          <a:off x="7300299" y="3282811"/>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56" name="Object 2"/>
          <p:cNvGraphicFramePr>
            <a:graphicFrameLocks noChangeAspect="1"/>
          </p:cNvGraphicFramePr>
          <p:nvPr>
            <p:extLst>
              <p:ext uri="{D42A27DB-BD31-4B8C-83A1-F6EECF244321}">
                <p14:modId xmlns:p14="http://schemas.microsoft.com/office/powerpoint/2010/main" val="496624991"/>
              </p:ext>
            </p:extLst>
          </p:nvPr>
        </p:nvGraphicFramePr>
        <p:xfrm>
          <a:off x="216287" y="2954637"/>
          <a:ext cx="2304656" cy="2165417"/>
        </p:xfrm>
        <a:graphic>
          <a:graphicData uri="http://schemas.openxmlformats.org/presentationml/2006/ole">
            <mc:AlternateContent xmlns:mc="http://schemas.openxmlformats.org/markup-compatibility/2006">
              <mc:Choice xmlns:v="urn:schemas-microsoft-com:vml" Requires="v">
                <p:oleObj spid="_x0000_s28732"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2954637"/>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1654771495"/>
              </p:ext>
            </p:extLst>
          </p:nvPr>
        </p:nvGraphicFramePr>
        <p:xfrm>
          <a:off x="3995936" y="4276284"/>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8" name="直线箭头连接符 57"/>
          <p:cNvCxnSpPr>
            <a:endCxn id="60" idx="1"/>
          </p:cNvCxnSpPr>
          <p:nvPr/>
        </p:nvCxnSpPr>
        <p:spPr>
          <a:xfrm>
            <a:off x="5220072" y="45283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528312"/>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1831287815"/>
              </p:ext>
            </p:extLst>
          </p:nvPr>
        </p:nvGraphicFramePr>
        <p:xfrm>
          <a:off x="5652120" y="4276284"/>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1" name="直线箭头连接符 60"/>
          <p:cNvCxnSpPr>
            <a:endCxn id="62" idx="1"/>
          </p:cNvCxnSpPr>
          <p:nvPr/>
        </p:nvCxnSpPr>
        <p:spPr>
          <a:xfrm>
            <a:off x="6873840" y="4528312"/>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718677901"/>
              </p:ext>
            </p:extLst>
          </p:nvPr>
        </p:nvGraphicFramePr>
        <p:xfrm>
          <a:off x="7300299" y="4280910"/>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3" name="直线箭头连接符 62"/>
          <p:cNvCxnSpPr/>
          <p:nvPr/>
        </p:nvCxnSpPr>
        <p:spPr>
          <a:xfrm>
            <a:off x="3562874" y="4026017"/>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04455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线形标注 1 (带边框和强调线) 85"/>
          <p:cNvSpPr/>
          <p:nvPr/>
        </p:nvSpPr>
        <p:spPr>
          <a:xfrm>
            <a:off x="450114" y="5612250"/>
            <a:ext cx="2010900" cy="648072"/>
          </a:xfrm>
          <a:prstGeom prst="accentBorderCallout1">
            <a:avLst>
              <a:gd name="adj1" fmla="val 75212"/>
              <a:gd name="adj2" fmla="val 104780"/>
              <a:gd name="adj3" fmla="val -64566"/>
              <a:gd name="adj4" fmla="val 13863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solidFill>
                  <a:schemeClr val="bg1"/>
                </a:solidFill>
                <a:latin typeface="Microsoft YaHei" charset="-122"/>
                <a:ea typeface="Microsoft YaHei" charset="-122"/>
                <a:cs typeface="Microsoft YaHei" charset="-122"/>
              </a:rPr>
              <a:t>adjlist</a:t>
            </a:r>
            <a:endParaRPr kumimoji="1" lang="zh-CN" altLang="en-US" sz="2400" dirty="0">
              <a:solidFill>
                <a:schemeClr val="bg1"/>
              </a:solidFill>
              <a:latin typeface="Microsoft YaHei" charset="-122"/>
              <a:ea typeface="Microsoft YaHei" charset="-122"/>
              <a:cs typeface="Microsoft YaHei" charset="-122"/>
            </a:endParaRPr>
          </a:p>
        </p:txBody>
      </p:sp>
      <p:sp>
        <p:nvSpPr>
          <p:cNvPr id="87" name="线形标注 1 (带边框和强调线) 86"/>
          <p:cNvSpPr/>
          <p:nvPr/>
        </p:nvSpPr>
        <p:spPr>
          <a:xfrm>
            <a:off x="6898001" y="5745467"/>
            <a:ext cx="2010900" cy="648072"/>
          </a:xfrm>
          <a:prstGeom prst="accentBorderCallout1">
            <a:avLst>
              <a:gd name="adj1" fmla="val 78877"/>
              <a:gd name="adj2" fmla="val -5062"/>
              <a:gd name="adj3" fmla="val -77393"/>
              <a:gd name="adj4" fmla="val -9994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err="1">
                <a:solidFill>
                  <a:schemeClr val="bg1"/>
                </a:solidFill>
                <a:latin typeface="Microsoft YaHei" charset="-122"/>
                <a:ea typeface="Microsoft YaHei" charset="-122"/>
                <a:cs typeface="Microsoft YaHei" charset="-122"/>
              </a:rPr>
              <a:t>edgenode</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182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anim calcmode="lin" valueType="num">
                                      <p:cBhvr additive="base">
                                        <p:cTn id="89" dur="500" fill="hold"/>
                                        <p:tgtEl>
                                          <p:spTgt spid="86"/>
                                        </p:tgtEl>
                                        <p:attrNameLst>
                                          <p:attrName>ppt_x</p:attrName>
                                        </p:attrNameLst>
                                      </p:cBhvr>
                                      <p:tavLst>
                                        <p:tav tm="0">
                                          <p:val>
                                            <p:strVal val="#ppt_x"/>
                                          </p:val>
                                        </p:tav>
                                        <p:tav tm="100000">
                                          <p:val>
                                            <p:strVal val="#ppt_x"/>
                                          </p:val>
                                        </p:tav>
                                      </p:tavLst>
                                    </p:anim>
                                    <p:anim calcmode="lin" valueType="num">
                                      <p:cBhvr additive="base">
                                        <p:cTn id="9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additive="base">
                                        <p:cTn id="95" dur="500" fill="hold"/>
                                        <p:tgtEl>
                                          <p:spTgt spid="87"/>
                                        </p:tgtEl>
                                        <p:attrNameLst>
                                          <p:attrName>ppt_x</p:attrName>
                                        </p:attrNameLst>
                                      </p:cBhvr>
                                      <p:tavLst>
                                        <p:tav tm="0">
                                          <p:val>
                                            <p:strVal val="#ppt_x"/>
                                          </p:val>
                                        </p:tav>
                                        <p:tav tm="100000">
                                          <p:val>
                                            <p:strVal val="#ppt_x"/>
                                          </p:val>
                                        </p:tav>
                                      </p:tavLst>
                                    </p:anim>
                                    <p:anim calcmode="lin" valueType="num">
                                      <p:cBhvr additive="base">
                                        <p:cTn id="9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pic>
        <p:nvPicPr>
          <p:cNvPr id="6" name="图片 5"/>
          <p:cNvPicPr>
            <a:picLocks noChangeAspect="1"/>
          </p:cNvPicPr>
          <p:nvPr/>
        </p:nvPicPr>
        <p:blipFill>
          <a:blip r:embed="rId2"/>
          <a:stretch>
            <a:fillRect/>
          </a:stretch>
        </p:blipFill>
        <p:spPr>
          <a:xfrm>
            <a:off x="259975" y="2752912"/>
            <a:ext cx="85852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4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初始化图的邻接表</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612900" y="2444750"/>
            <a:ext cx="5918200" cy="1968500"/>
          </a:xfrm>
          <a:prstGeom prst="rect">
            <a:avLst/>
          </a:prstGeom>
        </p:spPr>
      </p:pic>
    </p:spTree>
    <p:extLst>
      <p:ext uri="{BB962C8B-B14F-4D97-AF65-F5344CB8AC3E}">
        <p14:creationId xmlns:p14="http://schemas.microsoft.com/office/powerpoint/2010/main" val="20563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根据边集生成邻接表</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1916481" y="1626323"/>
            <a:ext cx="5272188" cy="5101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7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根据图的邻接表输出二元组表示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864096" y="1910006"/>
            <a:ext cx="7308304" cy="4578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2741510686"/>
              </p:ext>
            </p:extLst>
          </p:nvPr>
        </p:nvGraphicFramePr>
        <p:xfrm>
          <a:off x="3995936" y="5127499"/>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0</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3963993520"/>
              </p:ext>
            </p:extLst>
          </p:nvPr>
        </p:nvGraphicFramePr>
        <p:xfrm>
          <a:off x="3989333" y="410896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0</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08520" y="2480684"/>
            <a:ext cx="8568952" cy="679997"/>
            <a:chOff x="-1310278" y="989582"/>
            <a:chExt cx="8568952" cy="679997"/>
          </a:xfrm>
        </p:grpSpPr>
        <p:sp>
          <p:nvSpPr>
            <p:cNvPr id="20" name="文本框 19"/>
            <p:cNvSpPr txBox="1"/>
            <p:nvPr/>
          </p:nvSpPr>
          <p:spPr>
            <a:xfrm>
              <a:off x="-1310278" y="1023248"/>
              <a:ext cx="2160239"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逆邻接表</a:t>
              </a:r>
            </a:p>
          </p:txBody>
        </p:sp>
        <p:cxnSp>
          <p:nvCxnSpPr>
            <p:cNvPr id="21" name="直线连接符 20"/>
            <p:cNvCxnSpPr>
              <a:cxnSpLocks/>
            </p:cNvCxnSpPr>
            <p:nvPr/>
          </p:nvCxnSpPr>
          <p:spPr>
            <a:xfrm>
              <a:off x="921969" y="989582"/>
              <a:ext cx="0" cy="67999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5184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每个顶点的链表存储该顶点的入边的信息</a:t>
              </a:r>
            </a:p>
          </p:txBody>
        </p:sp>
      </p:grpSp>
      <p:graphicFrame>
        <p:nvGraphicFramePr>
          <p:cNvPr id="11" name="表格 10"/>
          <p:cNvGraphicFramePr>
            <a:graphicFrameLocks noGrp="1"/>
          </p:cNvGraphicFramePr>
          <p:nvPr>
            <p:extLst>
              <p:ext uri="{D42A27DB-BD31-4B8C-83A1-F6EECF244321}">
                <p14:modId xmlns:p14="http://schemas.microsoft.com/office/powerpoint/2010/main" val="2877324581"/>
              </p:ext>
            </p:extLst>
          </p:nvPr>
        </p:nvGraphicFramePr>
        <p:xfrm>
          <a:off x="2461014" y="3612158"/>
          <a:ext cx="1283374" cy="2507420"/>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823753867"/>
              </p:ext>
            </p:extLst>
          </p:nvPr>
        </p:nvGraphicFramePr>
        <p:xfrm>
          <a:off x="3995936" y="360853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2</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4" name="直线箭头连接符 13"/>
          <p:cNvCxnSpPr/>
          <p:nvPr/>
        </p:nvCxnSpPr>
        <p:spPr>
          <a:xfrm>
            <a:off x="3563888" y="3860560"/>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2"/>
          <p:cNvGraphicFramePr>
            <a:graphicFrameLocks noChangeAspect="1"/>
          </p:cNvGraphicFramePr>
          <p:nvPr>
            <p:extLst>
              <p:ext uri="{D42A27DB-BD31-4B8C-83A1-F6EECF244321}">
                <p14:modId xmlns:p14="http://schemas.microsoft.com/office/powerpoint/2010/main" val="2653140265"/>
              </p:ext>
            </p:extLst>
          </p:nvPr>
        </p:nvGraphicFramePr>
        <p:xfrm>
          <a:off x="216287" y="3284984"/>
          <a:ext cx="2304656" cy="2165417"/>
        </p:xfrm>
        <a:graphic>
          <a:graphicData uri="http://schemas.openxmlformats.org/presentationml/2006/ole">
            <mc:AlternateContent xmlns:mc="http://schemas.openxmlformats.org/markup-compatibility/2006">
              <mc:Choice xmlns:v="urn:schemas-microsoft-com:vml" Requires="v">
                <p:oleObj spid="_x0000_s51214" r:id="rId3" imgW="3226831" imgH="1408154" progId="">
                  <p:embed/>
                </p:oleObj>
              </mc:Choice>
              <mc:Fallback>
                <p:oleObj r:id="rId3" imgW="3226831" imgH="1408154" progId="">
                  <p:embed/>
                  <p:pic>
                    <p:nvPicPr>
                      <p:cNvPr id="56" name="Object 2"/>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3284984"/>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3829590511"/>
              </p:ext>
            </p:extLst>
          </p:nvPr>
        </p:nvGraphicFramePr>
        <p:xfrm>
          <a:off x="3995936" y="4606631"/>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8" name="直线箭头连接符 57"/>
          <p:cNvCxnSpPr>
            <a:endCxn id="60" idx="1"/>
          </p:cNvCxnSpPr>
          <p:nvPr/>
        </p:nvCxnSpPr>
        <p:spPr>
          <a:xfrm>
            <a:off x="5220072" y="540459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858659"/>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3149360467"/>
              </p:ext>
            </p:extLst>
          </p:nvPr>
        </p:nvGraphicFramePr>
        <p:xfrm>
          <a:off x="5652120" y="5152566"/>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1</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1" name="直线箭头连接符 60"/>
          <p:cNvCxnSpPr>
            <a:endCxn id="62" idx="1"/>
          </p:cNvCxnSpPr>
          <p:nvPr/>
        </p:nvCxnSpPr>
        <p:spPr>
          <a:xfrm>
            <a:off x="6873840" y="5404594"/>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4027344381"/>
              </p:ext>
            </p:extLst>
          </p:nvPr>
        </p:nvGraphicFramePr>
        <p:xfrm>
          <a:off x="7300299" y="515719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3" name="直线箭头连接符 62"/>
          <p:cNvCxnSpPr/>
          <p:nvPr/>
        </p:nvCxnSpPr>
        <p:spPr>
          <a:xfrm>
            <a:off x="3562874" y="435636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374901"/>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组 8">
            <a:extLst>
              <a:ext uri="{FF2B5EF4-FFF2-40B4-BE49-F238E27FC236}">
                <a16:creationId xmlns:a16="http://schemas.microsoft.com/office/drawing/2014/main" id="{C681E113-368B-8B44-9E16-0B045FF09978}"/>
              </a:ext>
            </a:extLst>
          </p:cNvPr>
          <p:cNvGrpSpPr/>
          <p:nvPr/>
        </p:nvGrpSpPr>
        <p:grpSpPr>
          <a:xfrm>
            <a:off x="373746" y="1124743"/>
            <a:ext cx="8357657" cy="1132953"/>
            <a:chOff x="249101" y="2780927"/>
            <a:chExt cx="8357657" cy="1132953"/>
          </a:xfrm>
        </p:grpSpPr>
        <p:sp>
          <p:nvSpPr>
            <p:cNvPr id="30" name="Rounded Rectangle 2">
              <a:extLst>
                <a:ext uri="{FF2B5EF4-FFF2-40B4-BE49-F238E27FC236}">
                  <a16:creationId xmlns:a16="http://schemas.microsoft.com/office/drawing/2014/main" id="{A9E0B79C-6173-0D45-99C8-93559B717EFA}"/>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1" name="对角圆角矩形 30">
              <a:extLst>
                <a:ext uri="{FF2B5EF4-FFF2-40B4-BE49-F238E27FC236}">
                  <a16:creationId xmlns:a16="http://schemas.microsoft.com/office/drawing/2014/main" id="{ED7AF8E7-CC79-414D-9F35-858B1F634DD8}"/>
                </a:ext>
              </a:extLst>
            </p:cNvPr>
            <p:cNvSpPr/>
            <p:nvPr/>
          </p:nvSpPr>
          <p:spPr>
            <a:xfrm>
              <a:off x="910549" y="2780927"/>
              <a:ext cx="7696209" cy="113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通过邻接表查找顶点的出边或邻接点比较方便，查找入边很麻烦</a:t>
              </a:r>
            </a:p>
          </p:txBody>
        </p:sp>
      </p:grpSp>
      <p:graphicFrame>
        <p:nvGraphicFramePr>
          <p:cNvPr id="33" name="表格 32">
            <a:extLst>
              <a:ext uri="{FF2B5EF4-FFF2-40B4-BE49-F238E27FC236}">
                <a16:creationId xmlns:a16="http://schemas.microsoft.com/office/drawing/2014/main" id="{00DB955A-5FC0-1043-A1DD-618E2A9EEFA8}"/>
              </a:ext>
            </a:extLst>
          </p:cNvPr>
          <p:cNvGraphicFramePr>
            <a:graphicFrameLocks noGrp="1"/>
          </p:cNvGraphicFramePr>
          <p:nvPr>
            <p:extLst>
              <p:ext uri="{D42A27DB-BD31-4B8C-83A1-F6EECF244321}">
                <p14:modId xmlns:p14="http://schemas.microsoft.com/office/powerpoint/2010/main" val="961996927"/>
              </p:ext>
            </p:extLst>
          </p:nvPr>
        </p:nvGraphicFramePr>
        <p:xfrm>
          <a:off x="3990347" y="5661248"/>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4" name="直线箭头连接符 33">
            <a:extLst>
              <a:ext uri="{FF2B5EF4-FFF2-40B4-BE49-F238E27FC236}">
                <a16:creationId xmlns:a16="http://schemas.microsoft.com/office/drawing/2014/main" id="{8EB9BA47-BF7A-4A45-A1E9-D1AB5BE622AC}"/>
              </a:ext>
            </a:extLst>
          </p:cNvPr>
          <p:cNvCxnSpPr/>
          <p:nvPr/>
        </p:nvCxnSpPr>
        <p:spPr>
          <a:xfrm>
            <a:off x="3563888" y="5908650"/>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8F0FF2E-6CCD-B045-8448-C1DFC9A38788}"/>
              </a:ext>
            </a:extLst>
          </p:cNvPr>
          <p:cNvCxnSpPr>
            <a:endCxn id="36" idx="1"/>
          </p:cNvCxnSpPr>
          <p:nvPr/>
        </p:nvCxnSpPr>
        <p:spPr>
          <a:xfrm>
            <a:off x="5220072" y="591327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a:extLst>
              <a:ext uri="{FF2B5EF4-FFF2-40B4-BE49-F238E27FC236}">
                <a16:creationId xmlns:a16="http://schemas.microsoft.com/office/drawing/2014/main" id="{AAB54763-EAB3-3049-9E1F-DCBDE9C8BFE6}"/>
              </a:ext>
            </a:extLst>
          </p:cNvPr>
          <p:cNvGraphicFramePr>
            <a:graphicFrameLocks noGrp="1"/>
          </p:cNvGraphicFramePr>
          <p:nvPr>
            <p:extLst>
              <p:ext uri="{D42A27DB-BD31-4B8C-83A1-F6EECF244321}">
                <p14:modId xmlns:p14="http://schemas.microsoft.com/office/powerpoint/2010/main" val="61787074"/>
              </p:ext>
            </p:extLst>
          </p:nvPr>
        </p:nvGraphicFramePr>
        <p:xfrm>
          <a:off x="5652120" y="5661248"/>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66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ppt_x"/>
                                          </p:val>
                                        </p:tav>
                                        <p:tav tm="100000">
                                          <p:val>
                                            <p:strVal val="#ppt_x"/>
                                          </p:val>
                                        </p:tav>
                                      </p:tavLst>
                                    </p:anim>
                                    <p:anim calcmode="lin" valueType="num">
                                      <p:cBhvr additive="base">
                                        <p:cTn id="48" dur="500" fill="hold"/>
                                        <p:tgtEl>
                                          <p:spTgt spid="5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ppt_x"/>
                                          </p:val>
                                        </p:tav>
                                        <p:tav tm="100000">
                                          <p:val>
                                            <p:strVal val="#ppt_x"/>
                                          </p:val>
                                        </p:tav>
                                      </p:tavLst>
                                    </p:anim>
                                    <p:anim calcmode="lin" valueType="num">
                                      <p:cBhvr additive="base">
                                        <p:cTn id="52" dur="500" fill="hold"/>
                                        <p:tgtEl>
                                          <p:spTgt spid="6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fill="hold"/>
                                        <p:tgtEl>
                                          <p:spTgt spid="62"/>
                                        </p:tgtEl>
                                        <p:attrNameLst>
                                          <p:attrName>ppt_x</p:attrName>
                                        </p:attrNameLst>
                                      </p:cBhvr>
                                      <p:tavLst>
                                        <p:tav tm="0">
                                          <p:val>
                                            <p:strVal val="#ppt_x"/>
                                          </p:val>
                                        </p:tav>
                                        <p:tav tm="100000">
                                          <p:val>
                                            <p:strVal val="#ppt_x"/>
                                          </p:val>
                                        </p:tav>
                                      </p:tavLst>
                                    </p:anim>
                                    <p:anim calcmode="lin" valueType="num">
                                      <p:cBhvr additive="base">
                                        <p:cTn id="60" dur="500" fill="hold"/>
                                        <p:tgtEl>
                                          <p:spTgt spid="6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fill="hold"/>
                                        <p:tgtEl>
                                          <p:spTgt spid="63"/>
                                        </p:tgtEl>
                                        <p:attrNameLst>
                                          <p:attrName>ppt_x</p:attrName>
                                        </p:attrNameLst>
                                      </p:cBhvr>
                                      <p:tavLst>
                                        <p:tav tm="0">
                                          <p:val>
                                            <p:strVal val="#ppt_x"/>
                                          </p:val>
                                        </p:tav>
                                        <p:tav tm="100000">
                                          <p:val>
                                            <p:strVal val="#ppt_x"/>
                                          </p:val>
                                        </p:tav>
                                      </p:tavLst>
                                    </p:anim>
                                    <p:anim calcmode="lin" valueType="num">
                                      <p:cBhvr additive="base">
                                        <p:cTn id="64" dur="500" fill="hold"/>
                                        <p:tgtEl>
                                          <p:spTgt spid="6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58" name="表格 57"/>
          <p:cNvGraphicFramePr>
            <a:graphicFrameLocks noGrp="1"/>
          </p:cNvGraphicFramePr>
          <p:nvPr>
            <p:extLst>
              <p:ext uri="{D42A27DB-BD31-4B8C-83A1-F6EECF244321}">
                <p14:modId xmlns:p14="http://schemas.microsoft.com/office/powerpoint/2010/main" val="981914744"/>
              </p:ext>
            </p:extLst>
          </p:nvPr>
        </p:nvGraphicFramePr>
        <p:xfrm>
          <a:off x="4595651" y="4021820"/>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2623948579"/>
              </p:ext>
            </p:extLst>
          </p:nvPr>
        </p:nvGraphicFramePr>
        <p:xfrm>
          <a:off x="463894" y="3084992"/>
          <a:ext cx="1283373" cy="3872400"/>
        </p:xfrm>
        <a:graphic>
          <a:graphicData uri="http://schemas.openxmlformats.org/drawingml/2006/table">
            <a:tbl>
              <a:tblPr firstRow="1" bandRow="1">
                <a:tableStyleId>{2D5ABB26-0587-4C30-8999-92F81FD0307C}</a:tableStyleId>
              </a:tblPr>
              <a:tblGrid>
                <a:gridCol w="427791">
                  <a:extLst>
                    <a:ext uri="{9D8B030D-6E8A-4147-A177-3AD203B41FA5}">
                      <a16:colId xmlns:a16="http://schemas.microsoft.com/office/drawing/2014/main" val="20000"/>
                    </a:ext>
                  </a:extLst>
                </a:gridCol>
                <a:gridCol w="427791">
                  <a:extLst>
                    <a:ext uri="{9D8B030D-6E8A-4147-A177-3AD203B41FA5}">
                      <a16:colId xmlns:a16="http://schemas.microsoft.com/office/drawing/2014/main" val="20001"/>
                    </a:ext>
                  </a:extLst>
                </a:gridCol>
                <a:gridCol w="427791">
                  <a:extLst>
                    <a:ext uri="{9D8B030D-6E8A-4147-A177-3AD203B41FA5}">
                      <a16:colId xmlns:a16="http://schemas.microsoft.com/office/drawing/2014/main" val="20002"/>
                    </a:ext>
                  </a:extLst>
                </a:gridCol>
              </a:tblGrid>
              <a:tr h="774480">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80">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80">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87" name="Object 2"/>
          <p:cNvGraphicFramePr>
            <a:graphicFrameLocks noChangeAspect="1"/>
          </p:cNvGraphicFramePr>
          <p:nvPr>
            <p:extLst>
              <p:ext uri="{D42A27DB-BD31-4B8C-83A1-F6EECF244321}">
                <p14:modId xmlns:p14="http://schemas.microsoft.com/office/powerpoint/2010/main" val="2543067519"/>
              </p:ext>
            </p:extLst>
          </p:nvPr>
        </p:nvGraphicFramePr>
        <p:xfrm>
          <a:off x="6807083" y="978259"/>
          <a:ext cx="2304656" cy="2165417"/>
        </p:xfrm>
        <a:graphic>
          <a:graphicData uri="http://schemas.openxmlformats.org/presentationml/2006/ole">
            <mc:AlternateContent xmlns:mc="http://schemas.openxmlformats.org/markup-compatibility/2006">
              <mc:Choice xmlns:v="urn:schemas-microsoft-com:vml" Requires="v">
                <p:oleObj spid="_x0000_s36911"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6807083" y="978259"/>
                        <a:ext cx="2304656" cy="2165417"/>
                      </a:xfrm>
                      <a:prstGeom prst="rect">
                        <a:avLst/>
                      </a:prstGeom>
                      <a:noFill/>
                    </p:spPr>
                  </p:pic>
                </p:oleObj>
              </mc:Fallback>
            </mc:AlternateContent>
          </a:graphicData>
        </a:graphic>
      </p:graphicFrame>
      <p:cxnSp>
        <p:nvCxnSpPr>
          <p:cNvPr id="94" name="直线箭头连接符 93"/>
          <p:cNvCxnSpPr>
            <a:endCxn id="58" idx="1"/>
          </p:cNvCxnSpPr>
          <p:nvPr/>
        </p:nvCxnSpPr>
        <p:spPr>
          <a:xfrm>
            <a:off x="1639255" y="4268498"/>
            <a:ext cx="2956396" cy="5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表格 95"/>
          <p:cNvGraphicFramePr>
            <a:graphicFrameLocks noGrp="1"/>
          </p:cNvGraphicFramePr>
          <p:nvPr>
            <p:extLst>
              <p:ext uri="{D42A27DB-BD31-4B8C-83A1-F6EECF244321}">
                <p14:modId xmlns:p14="http://schemas.microsoft.com/office/powerpoint/2010/main" val="1096674316"/>
              </p:ext>
            </p:extLst>
          </p:nvPr>
        </p:nvGraphicFramePr>
        <p:xfrm>
          <a:off x="1957703" y="4859174"/>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97" name="直线箭头连接符 96"/>
          <p:cNvCxnSpPr/>
          <p:nvPr/>
        </p:nvCxnSpPr>
        <p:spPr>
          <a:xfrm>
            <a:off x="1639255" y="5106575"/>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8" name="表格 97"/>
          <p:cNvGraphicFramePr>
            <a:graphicFrameLocks noGrp="1"/>
          </p:cNvGraphicFramePr>
          <p:nvPr>
            <p:extLst>
              <p:ext uri="{D42A27DB-BD31-4B8C-83A1-F6EECF244321}">
                <p14:modId xmlns:p14="http://schemas.microsoft.com/office/powerpoint/2010/main" val="3319989628"/>
              </p:ext>
            </p:extLst>
          </p:nvPr>
        </p:nvGraphicFramePr>
        <p:xfrm>
          <a:off x="4136302" y="4859174"/>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99" name="直线箭头连接符 98"/>
          <p:cNvCxnSpPr/>
          <p:nvPr/>
        </p:nvCxnSpPr>
        <p:spPr>
          <a:xfrm>
            <a:off x="3817854" y="5106575"/>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0" name="表格 99"/>
          <p:cNvGraphicFramePr>
            <a:graphicFrameLocks noGrp="1"/>
          </p:cNvGraphicFramePr>
          <p:nvPr>
            <p:extLst>
              <p:ext uri="{D42A27DB-BD31-4B8C-83A1-F6EECF244321}">
                <p14:modId xmlns:p14="http://schemas.microsoft.com/office/powerpoint/2010/main" val="1940617984"/>
              </p:ext>
            </p:extLst>
          </p:nvPr>
        </p:nvGraphicFramePr>
        <p:xfrm>
          <a:off x="6314901" y="4866393"/>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1" name="直线箭头连接符 100"/>
          <p:cNvCxnSpPr/>
          <p:nvPr/>
        </p:nvCxnSpPr>
        <p:spPr>
          <a:xfrm>
            <a:off x="5996453" y="5113794"/>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表格 101"/>
          <p:cNvGraphicFramePr>
            <a:graphicFrameLocks noGrp="1"/>
          </p:cNvGraphicFramePr>
          <p:nvPr>
            <p:extLst>
              <p:ext uri="{D42A27DB-BD31-4B8C-83A1-F6EECF244321}">
                <p14:modId xmlns:p14="http://schemas.microsoft.com/office/powerpoint/2010/main" val="607393781"/>
              </p:ext>
            </p:extLst>
          </p:nvPr>
        </p:nvGraphicFramePr>
        <p:xfrm>
          <a:off x="1934470" y="3229008"/>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3" name="直线箭头连接符 102"/>
          <p:cNvCxnSpPr/>
          <p:nvPr/>
        </p:nvCxnSpPr>
        <p:spPr>
          <a:xfrm>
            <a:off x="1616022" y="3476409"/>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表格 103"/>
          <p:cNvGraphicFramePr>
            <a:graphicFrameLocks noGrp="1"/>
          </p:cNvGraphicFramePr>
          <p:nvPr>
            <p:extLst>
              <p:ext uri="{D42A27DB-BD31-4B8C-83A1-F6EECF244321}">
                <p14:modId xmlns:p14="http://schemas.microsoft.com/office/powerpoint/2010/main" val="2020019833"/>
              </p:ext>
            </p:extLst>
          </p:nvPr>
        </p:nvGraphicFramePr>
        <p:xfrm>
          <a:off x="4113069" y="3229008"/>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5" name="直线箭头连接符 104"/>
          <p:cNvCxnSpPr/>
          <p:nvPr/>
        </p:nvCxnSpPr>
        <p:spPr>
          <a:xfrm>
            <a:off x="3794621" y="3476409"/>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6" name="表格 105"/>
          <p:cNvGraphicFramePr>
            <a:graphicFrameLocks noGrp="1"/>
          </p:cNvGraphicFramePr>
          <p:nvPr>
            <p:extLst>
              <p:ext uri="{D42A27DB-BD31-4B8C-83A1-F6EECF244321}">
                <p14:modId xmlns:p14="http://schemas.microsoft.com/office/powerpoint/2010/main" val="1518322936"/>
              </p:ext>
            </p:extLst>
          </p:nvPr>
        </p:nvGraphicFramePr>
        <p:xfrm>
          <a:off x="6291668" y="3236227"/>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8</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7" name="直线箭头连接符 106"/>
          <p:cNvCxnSpPr/>
          <p:nvPr/>
        </p:nvCxnSpPr>
        <p:spPr>
          <a:xfrm>
            <a:off x="5973220" y="3483628"/>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8" name="表格 107"/>
          <p:cNvGraphicFramePr>
            <a:graphicFrameLocks noGrp="1"/>
          </p:cNvGraphicFramePr>
          <p:nvPr>
            <p:extLst>
              <p:ext uri="{D42A27DB-BD31-4B8C-83A1-F6EECF244321}">
                <p14:modId xmlns:p14="http://schemas.microsoft.com/office/powerpoint/2010/main" val="4257323586"/>
              </p:ext>
            </p:extLst>
          </p:nvPr>
        </p:nvGraphicFramePr>
        <p:xfrm>
          <a:off x="1957702" y="5610631"/>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9" name="直线箭头连接符 108"/>
          <p:cNvCxnSpPr/>
          <p:nvPr/>
        </p:nvCxnSpPr>
        <p:spPr>
          <a:xfrm>
            <a:off x="1639254" y="5858032"/>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任意形状 33"/>
          <p:cNvSpPr/>
          <p:nvPr/>
        </p:nvSpPr>
        <p:spPr>
          <a:xfrm>
            <a:off x="1135507" y="3580277"/>
            <a:ext cx="3063834" cy="1235587"/>
          </a:xfrm>
          <a:custGeom>
            <a:avLst/>
            <a:gdLst>
              <a:gd name="connsiteX0" fmla="*/ 0 w 3063834"/>
              <a:gd name="connsiteY0" fmla="*/ 0 h 1235587"/>
              <a:gd name="connsiteX1" fmla="*/ 35626 w 3063834"/>
              <a:gd name="connsiteY1" fmla="*/ 47502 h 1235587"/>
              <a:gd name="connsiteX2" fmla="*/ 118754 w 3063834"/>
              <a:gd name="connsiteY2" fmla="*/ 83128 h 1235587"/>
              <a:gd name="connsiteX3" fmla="*/ 261258 w 3063834"/>
              <a:gd name="connsiteY3" fmla="*/ 118754 h 1235587"/>
              <a:gd name="connsiteX4" fmla="*/ 356260 w 3063834"/>
              <a:gd name="connsiteY4" fmla="*/ 142504 h 1235587"/>
              <a:gd name="connsiteX5" fmla="*/ 498764 w 3063834"/>
              <a:gd name="connsiteY5" fmla="*/ 166255 h 1235587"/>
              <a:gd name="connsiteX6" fmla="*/ 546265 w 3063834"/>
              <a:gd name="connsiteY6" fmla="*/ 178130 h 1235587"/>
              <a:gd name="connsiteX7" fmla="*/ 724395 w 3063834"/>
              <a:gd name="connsiteY7" fmla="*/ 201881 h 1235587"/>
              <a:gd name="connsiteX8" fmla="*/ 902525 w 3063834"/>
              <a:gd name="connsiteY8" fmla="*/ 213756 h 1235587"/>
              <a:gd name="connsiteX9" fmla="*/ 1021278 w 3063834"/>
              <a:gd name="connsiteY9" fmla="*/ 225632 h 1235587"/>
              <a:gd name="connsiteX10" fmla="*/ 1531917 w 3063834"/>
              <a:gd name="connsiteY10" fmla="*/ 237507 h 1235587"/>
              <a:gd name="connsiteX11" fmla="*/ 1781299 w 3063834"/>
              <a:gd name="connsiteY11" fmla="*/ 249382 h 1235587"/>
              <a:gd name="connsiteX12" fmla="*/ 2446317 w 3063834"/>
              <a:gd name="connsiteY12" fmla="*/ 261258 h 1235587"/>
              <a:gd name="connsiteX13" fmla="*/ 2660073 w 3063834"/>
              <a:gd name="connsiteY13" fmla="*/ 285008 h 1235587"/>
              <a:gd name="connsiteX14" fmla="*/ 2695699 w 3063834"/>
              <a:gd name="connsiteY14" fmla="*/ 296884 h 1235587"/>
              <a:gd name="connsiteX15" fmla="*/ 2743200 w 3063834"/>
              <a:gd name="connsiteY15" fmla="*/ 308759 h 1235587"/>
              <a:gd name="connsiteX16" fmla="*/ 2778826 w 3063834"/>
              <a:gd name="connsiteY16" fmla="*/ 332509 h 1235587"/>
              <a:gd name="connsiteX17" fmla="*/ 2850078 w 3063834"/>
              <a:gd name="connsiteY17" fmla="*/ 356260 h 1235587"/>
              <a:gd name="connsiteX18" fmla="*/ 2885704 w 3063834"/>
              <a:gd name="connsiteY18" fmla="*/ 368135 h 1235587"/>
              <a:gd name="connsiteX19" fmla="*/ 2980707 w 3063834"/>
              <a:gd name="connsiteY19" fmla="*/ 391886 h 1235587"/>
              <a:gd name="connsiteX20" fmla="*/ 3016333 w 3063834"/>
              <a:gd name="connsiteY20" fmla="*/ 415637 h 1235587"/>
              <a:gd name="connsiteX21" fmla="*/ 3051959 w 3063834"/>
              <a:gd name="connsiteY21" fmla="*/ 427512 h 1235587"/>
              <a:gd name="connsiteX22" fmla="*/ 3063834 w 3063834"/>
              <a:gd name="connsiteY22" fmla="*/ 463138 h 1235587"/>
              <a:gd name="connsiteX23" fmla="*/ 3040084 w 3063834"/>
              <a:gd name="connsiteY23" fmla="*/ 593767 h 1235587"/>
              <a:gd name="connsiteX24" fmla="*/ 2945081 w 3063834"/>
              <a:gd name="connsiteY24" fmla="*/ 700645 h 1235587"/>
              <a:gd name="connsiteX25" fmla="*/ 2873829 w 3063834"/>
              <a:gd name="connsiteY25" fmla="*/ 748146 h 1235587"/>
              <a:gd name="connsiteX26" fmla="*/ 2802577 w 3063834"/>
              <a:gd name="connsiteY26" fmla="*/ 819398 h 1235587"/>
              <a:gd name="connsiteX27" fmla="*/ 2766951 w 3063834"/>
              <a:gd name="connsiteY27" fmla="*/ 855024 h 1235587"/>
              <a:gd name="connsiteX28" fmla="*/ 2731325 w 3063834"/>
              <a:gd name="connsiteY28" fmla="*/ 866899 h 1235587"/>
              <a:gd name="connsiteX29" fmla="*/ 2707574 w 3063834"/>
              <a:gd name="connsiteY29" fmla="*/ 902525 h 1235587"/>
              <a:gd name="connsiteX30" fmla="*/ 2660073 w 3063834"/>
              <a:gd name="connsiteY30" fmla="*/ 926276 h 1235587"/>
              <a:gd name="connsiteX31" fmla="*/ 2624447 w 3063834"/>
              <a:gd name="connsiteY31" fmla="*/ 950026 h 1235587"/>
              <a:gd name="connsiteX32" fmla="*/ 2588821 w 3063834"/>
              <a:gd name="connsiteY32" fmla="*/ 961902 h 1235587"/>
              <a:gd name="connsiteX33" fmla="*/ 2553195 w 3063834"/>
              <a:gd name="connsiteY33" fmla="*/ 985652 h 1235587"/>
              <a:gd name="connsiteX34" fmla="*/ 2446317 w 3063834"/>
              <a:gd name="connsiteY34" fmla="*/ 1033154 h 1235587"/>
              <a:gd name="connsiteX35" fmla="*/ 2351315 w 3063834"/>
              <a:gd name="connsiteY35" fmla="*/ 1056904 h 1235587"/>
              <a:gd name="connsiteX36" fmla="*/ 2220686 w 3063834"/>
              <a:gd name="connsiteY36" fmla="*/ 1116281 h 1235587"/>
              <a:gd name="connsiteX37" fmla="*/ 2078182 w 3063834"/>
              <a:gd name="connsiteY37" fmla="*/ 1140032 h 1235587"/>
              <a:gd name="connsiteX38" fmla="*/ 1983180 w 3063834"/>
              <a:gd name="connsiteY38" fmla="*/ 1151907 h 1235587"/>
              <a:gd name="connsiteX39" fmla="*/ 1923803 w 3063834"/>
              <a:gd name="connsiteY39" fmla="*/ 1199408 h 1235587"/>
              <a:gd name="connsiteX40" fmla="*/ 1911928 w 3063834"/>
              <a:gd name="connsiteY40" fmla="*/ 1223159 h 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63834" h="1235587">
                <a:moveTo>
                  <a:pt x="0" y="0"/>
                </a:moveTo>
                <a:cubicBezTo>
                  <a:pt x="11875" y="15834"/>
                  <a:pt x="21631" y="33507"/>
                  <a:pt x="35626" y="47502"/>
                </a:cubicBezTo>
                <a:cubicBezTo>
                  <a:pt x="65230" y="77106"/>
                  <a:pt x="79822" y="71449"/>
                  <a:pt x="118754" y="83128"/>
                </a:cubicBezTo>
                <a:cubicBezTo>
                  <a:pt x="304848" y="138956"/>
                  <a:pt x="76829" y="79233"/>
                  <a:pt x="261258" y="118754"/>
                </a:cubicBezTo>
                <a:cubicBezTo>
                  <a:pt x="293175" y="125593"/>
                  <a:pt x="324252" y="136102"/>
                  <a:pt x="356260" y="142504"/>
                </a:cubicBezTo>
                <a:cubicBezTo>
                  <a:pt x="602285" y="191711"/>
                  <a:pt x="174886" y="107370"/>
                  <a:pt x="498764" y="166255"/>
                </a:cubicBezTo>
                <a:cubicBezTo>
                  <a:pt x="514822" y="169175"/>
                  <a:pt x="530207" y="175210"/>
                  <a:pt x="546265" y="178130"/>
                </a:cubicBezTo>
                <a:cubicBezTo>
                  <a:pt x="570693" y="182572"/>
                  <a:pt x="704567" y="200157"/>
                  <a:pt x="724395" y="201881"/>
                </a:cubicBezTo>
                <a:cubicBezTo>
                  <a:pt x="783680" y="207036"/>
                  <a:pt x="843206" y="209010"/>
                  <a:pt x="902525" y="213756"/>
                </a:cubicBezTo>
                <a:cubicBezTo>
                  <a:pt x="942180" y="216928"/>
                  <a:pt x="981525" y="224132"/>
                  <a:pt x="1021278" y="225632"/>
                </a:cubicBezTo>
                <a:cubicBezTo>
                  <a:pt x="1191416" y="232052"/>
                  <a:pt x="1361704" y="233549"/>
                  <a:pt x="1531917" y="237507"/>
                </a:cubicBezTo>
                <a:cubicBezTo>
                  <a:pt x="1615044" y="241465"/>
                  <a:pt x="1698106" y="247221"/>
                  <a:pt x="1781299" y="249382"/>
                </a:cubicBezTo>
                <a:lnTo>
                  <a:pt x="2446317" y="261258"/>
                </a:lnTo>
                <a:cubicBezTo>
                  <a:pt x="2519182" y="263433"/>
                  <a:pt x="2588488" y="274782"/>
                  <a:pt x="2660073" y="285008"/>
                </a:cubicBezTo>
                <a:cubicBezTo>
                  <a:pt x="2671948" y="288967"/>
                  <a:pt x="2683663" y="293445"/>
                  <a:pt x="2695699" y="296884"/>
                </a:cubicBezTo>
                <a:cubicBezTo>
                  <a:pt x="2711392" y="301368"/>
                  <a:pt x="2728199" y="302330"/>
                  <a:pt x="2743200" y="308759"/>
                </a:cubicBezTo>
                <a:cubicBezTo>
                  <a:pt x="2756318" y="314381"/>
                  <a:pt x="2765784" y="326713"/>
                  <a:pt x="2778826" y="332509"/>
                </a:cubicBezTo>
                <a:cubicBezTo>
                  <a:pt x="2801704" y="342677"/>
                  <a:pt x="2826327" y="348343"/>
                  <a:pt x="2850078" y="356260"/>
                </a:cubicBezTo>
                <a:cubicBezTo>
                  <a:pt x="2861953" y="360218"/>
                  <a:pt x="2873560" y="365099"/>
                  <a:pt x="2885704" y="368135"/>
                </a:cubicBezTo>
                <a:lnTo>
                  <a:pt x="2980707" y="391886"/>
                </a:lnTo>
                <a:cubicBezTo>
                  <a:pt x="2992582" y="399803"/>
                  <a:pt x="3003567" y="409254"/>
                  <a:pt x="3016333" y="415637"/>
                </a:cubicBezTo>
                <a:cubicBezTo>
                  <a:pt x="3027529" y="421235"/>
                  <a:pt x="3043108" y="418661"/>
                  <a:pt x="3051959" y="427512"/>
                </a:cubicBezTo>
                <a:cubicBezTo>
                  <a:pt x="3060810" y="436363"/>
                  <a:pt x="3059876" y="451263"/>
                  <a:pt x="3063834" y="463138"/>
                </a:cubicBezTo>
                <a:cubicBezTo>
                  <a:pt x="3059741" y="495883"/>
                  <a:pt x="3058390" y="557156"/>
                  <a:pt x="3040084" y="593767"/>
                </a:cubicBezTo>
                <a:cubicBezTo>
                  <a:pt x="3022237" y="629462"/>
                  <a:pt x="2968684" y="684910"/>
                  <a:pt x="2945081" y="700645"/>
                </a:cubicBezTo>
                <a:cubicBezTo>
                  <a:pt x="2921330" y="716479"/>
                  <a:pt x="2894013" y="727962"/>
                  <a:pt x="2873829" y="748146"/>
                </a:cubicBezTo>
                <a:lnTo>
                  <a:pt x="2802577" y="819398"/>
                </a:lnTo>
                <a:cubicBezTo>
                  <a:pt x="2790702" y="831273"/>
                  <a:pt x="2782883" y="849713"/>
                  <a:pt x="2766951" y="855024"/>
                </a:cubicBezTo>
                <a:lnTo>
                  <a:pt x="2731325" y="866899"/>
                </a:lnTo>
                <a:cubicBezTo>
                  <a:pt x="2723408" y="878774"/>
                  <a:pt x="2718538" y="893388"/>
                  <a:pt x="2707574" y="902525"/>
                </a:cubicBezTo>
                <a:cubicBezTo>
                  <a:pt x="2693974" y="913858"/>
                  <a:pt x="2675443" y="917493"/>
                  <a:pt x="2660073" y="926276"/>
                </a:cubicBezTo>
                <a:cubicBezTo>
                  <a:pt x="2647681" y="933357"/>
                  <a:pt x="2637212" y="943643"/>
                  <a:pt x="2624447" y="950026"/>
                </a:cubicBezTo>
                <a:cubicBezTo>
                  <a:pt x="2613251" y="955624"/>
                  <a:pt x="2600017" y="956304"/>
                  <a:pt x="2588821" y="961902"/>
                </a:cubicBezTo>
                <a:cubicBezTo>
                  <a:pt x="2576056" y="968285"/>
                  <a:pt x="2565587" y="978571"/>
                  <a:pt x="2553195" y="985652"/>
                </a:cubicBezTo>
                <a:cubicBezTo>
                  <a:pt x="2527339" y="1000427"/>
                  <a:pt x="2473107" y="1025117"/>
                  <a:pt x="2446317" y="1033154"/>
                </a:cubicBezTo>
                <a:cubicBezTo>
                  <a:pt x="2397579" y="1047775"/>
                  <a:pt x="2391879" y="1038466"/>
                  <a:pt x="2351315" y="1056904"/>
                </a:cubicBezTo>
                <a:cubicBezTo>
                  <a:pt x="2301267" y="1079653"/>
                  <a:pt x="2270049" y="1103941"/>
                  <a:pt x="2220686" y="1116281"/>
                </a:cubicBezTo>
                <a:cubicBezTo>
                  <a:pt x="2177147" y="1127166"/>
                  <a:pt x="2121266" y="1134287"/>
                  <a:pt x="2078182" y="1140032"/>
                </a:cubicBezTo>
                <a:lnTo>
                  <a:pt x="1983180" y="1151907"/>
                </a:lnTo>
                <a:cubicBezTo>
                  <a:pt x="1942090" y="1165603"/>
                  <a:pt x="1945289" y="1156436"/>
                  <a:pt x="1923803" y="1199408"/>
                </a:cubicBezTo>
                <a:cubicBezTo>
                  <a:pt x="1910676" y="1225661"/>
                  <a:pt x="1911928" y="1251703"/>
                  <a:pt x="1911928" y="122315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36" name="任意形状 35"/>
          <p:cNvSpPr/>
          <p:nvPr/>
        </p:nvSpPr>
        <p:spPr>
          <a:xfrm>
            <a:off x="991641" y="3057306"/>
            <a:ext cx="1745673" cy="1163782"/>
          </a:xfrm>
          <a:custGeom>
            <a:avLst/>
            <a:gdLst>
              <a:gd name="connsiteX0" fmla="*/ 11875 w 1745673"/>
              <a:gd name="connsiteY0" fmla="*/ 1163782 h 1163782"/>
              <a:gd name="connsiteX1" fmla="*/ 0 w 1745673"/>
              <a:gd name="connsiteY1" fmla="*/ 938151 h 1163782"/>
              <a:gd name="connsiteX2" fmla="*/ 11875 w 1745673"/>
              <a:gd name="connsiteY2" fmla="*/ 878774 h 1163782"/>
              <a:gd name="connsiteX3" fmla="*/ 23750 w 1745673"/>
              <a:gd name="connsiteY3" fmla="*/ 641268 h 1163782"/>
              <a:gd name="connsiteX4" fmla="*/ 35626 w 1745673"/>
              <a:gd name="connsiteY4" fmla="*/ 570016 h 1163782"/>
              <a:gd name="connsiteX5" fmla="*/ 59376 w 1745673"/>
              <a:gd name="connsiteY5" fmla="*/ 522514 h 1163782"/>
              <a:gd name="connsiteX6" fmla="*/ 95002 w 1745673"/>
              <a:gd name="connsiteY6" fmla="*/ 415636 h 1163782"/>
              <a:gd name="connsiteX7" fmla="*/ 106878 w 1745673"/>
              <a:gd name="connsiteY7" fmla="*/ 380011 h 1163782"/>
              <a:gd name="connsiteX8" fmla="*/ 154379 w 1745673"/>
              <a:gd name="connsiteY8" fmla="*/ 296883 h 1163782"/>
              <a:gd name="connsiteX9" fmla="*/ 178130 w 1745673"/>
              <a:gd name="connsiteY9" fmla="*/ 261257 h 1163782"/>
              <a:gd name="connsiteX10" fmla="*/ 237506 w 1745673"/>
              <a:gd name="connsiteY10" fmla="*/ 190005 h 1163782"/>
              <a:gd name="connsiteX11" fmla="*/ 261257 w 1745673"/>
              <a:gd name="connsiteY11" fmla="*/ 154379 h 1163782"/>
              <a:gd name="connsiteX12" fmla="*/ 296883 w 1745673"/>
              <a:gd name="connsiteY12" fmla="*/ 130629 h 1163782"/>
              <a:gd name="connsiteX13" fmla="*/ 344384 w 1745673"/>
              <a:gd name="connsiteY13" fmla="*/ 95003 h 1163782"/>
              <a:gd name="connsiteX14" fmla="*/ 427512 w 1745673"/>
              <a:gd name="connsiteY14" fmla="*/ 59377 h 1163782"/>
              <a:gd name="connsiteX15" fmla="*/ 486888 w 1745673"/>
              <a:gd name="connsiteY15" fmla="*/ 35626 h 1163782"/>
              <a:gd name="connsiteX16" fmla="*/ 1033153 w 1745673"/>
              <a:gd name="connsiteY16" fmla="*/ 0 h 1163782"/>
              <a:gd name="connsiteX17" fmla="*/ 1484415 w 1745673"/>
              <a:gd name="connsiteY17" fmla="*/ 23751 h 1163782"/>
              <a:gd name="connsiteX18" fmla="*/ 1567543 w 1745673"/>
              <a:gd name="connsiteY18" fmla="*/ 35626 h 1163782"/>
              <a:gd name="connsiteX19" fmla="*/ 1603169 w 1745673"/>
              <a:gd name="connsiteY19" fmla="*/ 47501 h 1163782"/>
              <a:gd name="connsiteX20" fmla="*/ 1698171 w 1745673"/>
              <a:gd name="connsiteY20" fmla="*/ 83127 h 1163782"/>
              <a:gd name="connsiteX21" fmla="*/ 1710047 w 1745673"/>
              <a:gd name="connsiteY21" fmla="*/ 118753 h 1163782"/>
              <a:gd name="connsiteX22" fmla="*/ 1721922 w 1745673"/>
              <a:gd name="connsiteY22" fmla="*/ 190005 h 1163782"/>
              <a:gd name="connsiteX23" fmla="*/ 1745673 w 1745673"/>
              <a:gd name="connsiteY23" fmla="*/ 178130 h 11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73" h="1163782">
                <a:moveTo>
                  <a:pt x="11875" y="1163782"/>
                </a:moveTo>
                <a:cubicBezTo>
                  <a:pt x="7917" y="1088572"/>
                  <a:pt x="0" y="1013465"/>
                  <a:pt x="0" y="938151"/>
                </a:cubicBezTo>
                <a:cubicBezTo>
                  <a:pt x="0" y="917967"/>
                  <a:pt x="10265" y="898894"/>
                  <a:pt x="11875" y="878774"/>
                </a:cubicBezTo>
                <a:cubicBezTo>
                  <a:pt x="18196" y="799759"/>
                  <a:pt x="17670" y="720302"/>
                  <a:pt x="23750" y="641268"/>
                </a:cubicBezTo>
                <a:cubicBezTo>
                  <a:pt x="25597" y="617261"/>
                  <a:pt x="28707" y="593079"/>
                  <a:pt x="35626" y="570016"/>
                </a:cubicBezTo>
                <a:cubicBezTo>
                  <a:pt x="40713" y="553060"/>
                  <a:pt x="52801" y="538951"/>
                  <a:pt x="59376" y="522514"/>
                </a:cubicBezTo>
                <a:cubicBezTo>
                  <a:pt x="59387" y="522486"/>
                  <a:pt x="89059" y="433463"/>
                  <a:pt x="95002" y="415636"/>
                </a:cubicBezTo>
                <a:cubicBezTo>
                  <a:pt x="98960" y="403761"/>
                  <a:pt x="99935" y="390426"/>
                  <a:pt x="106878" y="380011"/>
                </a:cubicBezTo>
                <a:cubicBezTo>
                  <a:pt x="164748" y="293204"/>
                  <a:pt x="94104" y="402364"/>
                  <a:pt x="154379" y="296883"/>
                </a:cubicBezTo>
                <a:cubicBezTo>
                  <a:pt x="161460" y="284491"/>
                  <a:pt x="170213" y="273132"/>
                  <a:pt x="178130" y="261257"/>
                </a:cubicBezTo>
                <a:cubicBezTo>
                  <a:pt x="200810" y="193214"/>
                  <a:pt x="172802" y="254709"/>
                  <a:pt x="237506" y="190005"/>
                </a:cubicBezTo>
                <a:cubicBezTo>
                  <a:pt x="247598" y="179913"/>
                  <a:pt x="251165" y="164471"/>
                  <a:pt x="261257" y="154379"/>
                </a:cubicBezTo>
                <a:cubicBezTo>
                  <a:pt x="271349" y="144287"/>
                  <a:pt x="285269" y="138925"/>
                  <a:pt x="296883" y="130629"/>
                </a:cubicBezTo>
                <a:cubicBezTo>
                  <a:pt x="312989" y="119125"/>
                  <a:pt x="327600" y="105493"/>
                  <a:pt x="344384" y="95003"/>
                </a:cubicBezTo>
                <a:cubicBezTo>
                  <a:pt x="386092" y="68935"/>
                  <a:pt x="387105" y="74530"/>
                  <a:pt x="427512" y="59377"/>
                </a:cubicBezTo>
                <a:cubicBezTo>
                  <a:pt x="447471" y="51892"/>
                  <a:pt x="466029" y="40018"/>
                  <a:pt x="486888" y="35626"/>
                </a:cubicBezTo>
                <a:cubicBezTo>
                  <a:pt x="668492" y="-2607"/>
                  <a:pt x="846459" y="5834"/>
                  <a:pt x="1033153" y="0"/>
                </a:cubicBezTo>
                <a:cubicBezTo>
                  <a:pt x="1242741" y="34930"/>
                  <a:pt x="1010187" y="-569"/>
                  <a:pt x="1484415" y="23751"/>
                </a:cubicBezTo>
                <a:cubicBezTo>
                  <a:pt x="1512369" y="25185"/>
                  <a:pt x="1539834" y="31668"/>
                  <a:pt x="1567543" y="35626"/>
                </a:cubicBezTo>
                <a:cubicBezTo>
                  <a:pt x="1579418" y="39584"/>
                  <a:pt x="1591448" y="43106"/>
                  <a:pt x="1603169" y="47501"/>
                </a:cubicBezTo>
                <a:cubicBezTo>
                  <a:pt x="1716767" y="90100"/>
                  <a:pt x="1617307" y="56173"/>
                  <a:pt x="1698171" y="83127"/>
                </a:cubicBezTo>
                <a:cubicBezTo>
                  <a:pt x="1702130" y="95002"/>
                  <a:pt x="1707331" y="106533"/>
                  <a:pt x="1710047" y="118753"/>
                </a:cubicBezTo>
                <a:cubicBezTo>
                  <a:pt x="1715270" y="142258"/>
                  <a:pt x="1709534" y="169358"/>
                  <a:pt x="1721922" y="190005"/>
                </a:cubicBezTo>
                <a:cubicBezTo>
                  <a:pt x="1726476" y="197595"/>
                  <a:pt x="1737756" y="182088"/>
                  <a:pt x="1745673" y="178130"/>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3" name="任意形状 112"/>
          <p:cNvSpPr/>
          <p:nvPr/>
        </p:nvSpPr>
        <p:spPr>
          <a:xfrm>
            <a:off x="1135625" y="3035990"/>
            <a:ext cx="3942608" cy="1959428"/>
          </a:xfrm>
          <a:custGeom>
            <a:avLst/>
            <a:gdLst>
              <a:gd name="connsiteX0" fmla="*/ 0 w 3942608"/>
              <a:gd name="connsiteY0" fmla="*/ 1959428 h 1959428"/>
              <a:gd name="connsiteX1" fmla="*/ 83127 w 3942608"/>
              <a:gd name="connsiteY1" fmla="*/ 1947553 h 1959428"/>
              <a:gd name="connsiteX2" fmla="*/ 118753 w 3942608"/>
              <a:gd name="connsiteY2" fmla="*/ 1935678 h 1959428"/>
              <a:gd name="connsiteX3" fmla="*/ 201881 w 3942608"/>
              <a:gd name="connsiteY3" fmla="*/ 1923802 h 1959428"/>
              <a:gd name="connsiteX4" fmla="*/ 296883 w 3942608"/>
              <a:gd name="connsiteY4" fmla="*/ 1900052 h 1959428"/>
              <a:gd name="connsiteX5" fmla="*/ 344385 w 3942608"/>
              <a:gd name="connsiteY5" fmla="*/ 1876301 h 1959428"/>
              <a:gd name="connsiteX6" fmla="*/ 391886 w 3942608"/>
              <a:gd name="connsiteY6" fmla="*/ 1864426 h 1959428"/>
              <a:gd name="connsiteX7" fmla="*/ 463138 w 3942608"/>
              <a:gd name="connsiteY7" fmla="*/ 1840675 h 1959428"/>
              <a:gd name="connsiteX8" fmla="*/ 629392 w 3942608"/>
              <a:gd name="connsiteY8" fmla="*/ 1781299 h 1959428"/>
              <a:gd name="connsiteX9" fmla="*/ 676894 w 3942608"/>
              <a:gd name="connsiteY9" fmla="*/ 1757548 h 1959428"/>
              <a:gd name="connsiteX10" fmla="*/ 712520 w 3942608"/>
              <a:gd name="connsiteY10" fmla="*/ 1745673 h 1959428"/>
              <a:gd name="connsiteX11" fmla="*/ 831273 w 3942608"/>
              <a:gd name="connsiteY11" fmla="*/ 1674421 h 1959428"/>
              <a:gd name="connsiteX12" fmla="*/ 890649 w 3942608"/>
              <a:gd name="connsiteY12" fmla="*/ 1638795 h 1959428"/>
              <a:gd name="connsiteX13" fmla="*/ 926275 w 3942608"/>
              <a:gd name="connsiteY13" fmla="*/ 1615044 h 1959428"/>
              <a:gd name="connsiteX14" fmla="*/ 985652 w 3942608"/>
              <a:gd name="connsiteY14" fmla="*/ 1579418 h 1959428"/>
              <a:gd name="connsiteX15" fmla="*/ 1080655 w 3942608"/>
              <a:gd name="connsiteY15" fmla="*/ 1508166 h 1959428"/>
              <a:gd name="connsiteX16" fmla="*/ 1128156 w 3942608"/>
              <a:gd name="connsiteY16" fmla="*/ 1472540 h 1959428"/>
              <a:gd name="connsiteX17" fmla="*/ 1223159 w 3942608"/>
              <a:gd name="connsiteY17" fmla="*/ 1425039 h 1959428"/>
              <a:gd name="connsiteX18" fmla="*/ 1282535 w 3942608"/>
              <a:gd name="connsiteY18" fmla="*/ 1377537 h 1959428"/>
              <a:gd name="connsiteX19" fmla="*/ 1365662 w 3942608"/>
              <a:gd name="connsiteY19" fmla="*/ 1306286 h 1959428"/>
              <a:gd name="connsiteX20" fmla="*/ 1401288 w 3942608"/>
              <a:gd name="connsiteY20" fmla="*/ 1282535 h 1959428"/>
              <a:gd name="connsiteX21" fmla="*/ 1448790 w 3942608"/>
              <a:gd name="connsiteY21" fmla="*/ 1246909 h 1959428"/>
              <a:gd name="connsiteX22" fmla="*/ 1579418 w 3942608"/>
              <a:gd name="connsiteY22" fmla="*/ 1175657 h 1959428"/>
              <a:gd name="connsiteX23" fmla="*/ 1674421 w 3942608"/>
              <a:gd name="connsiteY23" fmla="*/ 1080654 h 1959428"/>
              <a:gd name="connsiteX24" fmla="*/ 1721922 w 3942608"/>
              <a:gd name="connsiteY24" fmla="*/ 1033153 h 1959428"/>
              <a:gd name="connsiteX25" fmla="*/ 1769423 w 3942608"/>
              <a:gd name="connsiteY25" fmla="*/ 997527 h 1959428"/>
              <a:gd name="connsiteX26" fmla="*/ 1793174 w 3942608"/>
              <a:gd name="connsiteY26" fmla="*/ 961901 h 1959428"/>
              <a:gd name="connsiteX27" fmla="*/ 1852551 w 3942608"/>
              <a:gd name="connsiteY27" fmla="*/ 914400 h 1959428"/>
              <a:gd name="connsiteX28" fmla="*/ 1888177 w 3942608"/>
              <a:gd name="connsiteY28" fmla="*/ 866899 h 1959428"/>
              <a:gd name="connsiteX29" fmla="*/ 1971304 w 3942608"/>
              <a:gd name="connsiteY29" fmla="*/ 783771 h 1959428"/>
              <a:gd name="connsiteX30" fmla="*/ 2030681 w 3942608"/>
              <a:gd name="connsiteY30" fmla="*/ 712519 h 1959428"/>
              <a:gd name="connsiteX31" fmla="*/ 2054431 w 3942608"/>
              <a:gd name="connsiteY31" fmla="*/ 676893 h 1959428"/>
              <a:gd name="connsiteX32" fmla="*/ 2149434 w 3942608"/>
              <a:gd name="connsiteY32" fmla="*/ 581891 h 1959428"/>
              <a:gd name="connsiteX33" fmla="*/ 2244436 w 3942608"/>
              <a:gd name="connsiteY33" fmla="*/ 475013 h 1959428"/>
              <a:gd name="connsiteX34" fmla="*/ 2291938 w 3942608"/>
              <a:gd name="connsiteY34" fmla="*/ 439387 h 1959428"/>
              <a:gd name="connsiteX35" fmla="*/ 2327564 w 3942608"/>
              <a:gd name="connsiteY35" fmla="*/ 403761 h 1959428"/>
              <a:gd name="connsiteX36" fmla="*/ 2422566 w 3942608"/>
              <a:gd name="connsiteY36" fmla="*/ 344384 h 1959428"/>
              <a:gd name="connsiteX37" fmla="*/ 2493818 w 3942608"/>
              <a:gd name="connsiteY37" fmla="*/ 285008 h 1959428"/>
              <a:gd name="connsiteX38" fmla="*/ 2541320 w 3942608"/>
              <a:gd name="connsiteY38" fmla="*/ 261257 h 1959428"/>
              <a:gd name="connsiteX39" fmla="*/ 2600696 w 3942608"/>
              <a:gd name="connsiteY39" fmla="*/ 225631 h 1959428"/>
              <a:gd name="connsiteX40" fmla="*/ 2636322 w 3942608"/>
              <a:gd name="connsiteY40" fmla="*/ 201880 h 1959428"/>
              <a:gd name="connsiteX41" fmla="*/ 2755075 w 3942608"/>
              <a:gd name="connsiteY41" fmla="*/ 154379 h 1959428"/>
              <a:gd name="connsiteX42" fmla="*/ 2802577 w 3942608"/>
              <a:gd name="connsiteY42" fmla="*/ 130628 h 1959428"/>
              <a:gd name="connsiteX43" fmla="*/ 2861953 w 3942608"/>
              <a:gd name="connsiteY43" fmla="*/ 118753 h 1959428"/>
              <a:gd name="connsiteX44" fmla="*/ 2921330 w 3942608"/>
              <a:gd name="connsiteY44" fmla="*/ 95002 h 1959428"/>
              <a:gd name="connsiteX45" fmla="*/ 2968831 w 3942608"/>
              <a:gd name="connsiteY45" fmla="*/ 71252 h 1959428"/>
              <a:gd name="connsiteX46" fmla="*/ 3016333 w 3942608"/>
              <a:gd name="connsiteY46" fmla="*/ 59376 h 1959428"/>
              <a:gd name="connsiteX47" fmla="*/ 3087585 w 3942608"/>
              <a:gd name="connsiteY47" fmla="*/ 35626 h 1959428"/>
              <a:gd name="connsiteX48" fmla="*/ 3325091 w 3942608"/>
              <a:gd name="connsiteY48" fmla="*/ 0 h 1959428"/>
              <a:gd name="connsiteX49" fmla="*/ 3705101 w 3942608"/>
              <a:gd name="connsiteY49" fmla="*/ 11875 h 1959428"/>
              <a:gd name="connsiteX50" fmla="*/ 3788229 w 3942608"/>
              <a:gd name="connsiteY50" fmla="*/ 23750 h 1959428"/>
              <a:gd name="connsiteX51" fmla="*/ 3835730 w 3942608"/>
              <a:gd name="connsiteY51" fmla="*/ 47501 h 1959428"/>
              <a:gd name="connsiteX52" fmla="*/ 3918857 w 3942608"/>
              <a:gd name="connsiteY52" fmla="*/ 130628 h 1959428"/>
              <a:gd name="connsiteX53" fmla="*/ 3942608 w 3942608"/>
              <a:gd name="connsiteY53" fmla="*/ 190005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42608" h="1959428">
                <a:moveTo>
                  <a:pt x="0" y="1959428"/>
                </a:moveTo>
                <a:cubicBezTo>
                  <a:pt x="27709" y="1955470"/>
                  <a:pt x="55680" y="1953042"/>
                  <a:pt x="83127" y="1947553"/>
                </a:cubicBezTo>
                <a:cubicBezTo>
                  <a:pt x="95402" y="1945098"/>
                  <a:pt x="106478" y="1938133"/>
                  <a:pt x="118753" y="1935678"/>
                </a:cubicBezTo>
                <a:cubicBezTo>
                  <a:pt x="146200" y="1930189"/>
                  <a:pt x="174434" y="1929291"/>
                  <a:pt x="201881" y="1923802"/>
                </a:cubicBezTo>
                <a:cubicBezTo>
                  <a:pt x="233889" y="1917400"/>
                  <a:pt x="296883" y="1900052"/>
                  <a:pt x="296883" y="1900052"/>
                </a:cubicBezTo>
                <a:cubicBezTo>
                  <a:pt x="312717" y="1892135"/>
                  <a:pt x="327809" y="1882517"/>
                  <a:pt x="344385" y="1876301"/>
                </a:cubicBezTo>
                <a:cubicBezTo>
                  <a:pt x="359667" y="1870570"/>
                  <a:pt x="376253" y="1869116"/>
                  <a:pt x="391886" y="1864426"/>
                </a:cubicBezTo>
                <a:cubicBezTo>
                  <a:pt x="415866" y="1857232"/>
                  <a:pt x="439893" y="1849973"/>
                  <a:pt x="463138" y="1840675"/>
                </a:cubicBezTo>
                <a:cubicBezTo>
                  <a:pt x="597045" y="1787113"/>
                  <a:pt x="540530" y="1803514"/>
                  <a:pt x="629392" y="1781299"/>
                </a:cubicBezTo>
                <a:cubicBezTo>
                  <a:pt x="645226" y="1773382"/>
                  <a:pt x="660622" y="1764521"/>
                  <a:pt x="676894" y="1757548"/>
                </a:cubicBezTo>
                <a:cubicBezTo>
                  <a:pt x="688400" y="1752617"/>
                  <a:pt x="701499" y="1751608"/>
                  <a:pt x="712520" y="1745673"/>
                </a:cubicBezTo>
                <a:cubicBezTo>
                  <a:pt x="753165" y="1723787"/>
                  <a:pt x="791689" y="1698172"/>
                  <a:pt x="831273" y="1674421"/>
                </a:cubicBezTo>
                <a:cubicBezTo>
                  <a:pt x="851065" y="1662546"/>
                  <a:pt x="871444" y="1651598"/>
                  <a:pt x="890649" y="1638795"/>
                </a:cubicBezTo>
                <a:cubicBezTo>
                  <a:pt x="902524" y="1630878"/>
                  <a:pt x="914172" y="1622608"/>
                  <a:pt x="926275" y="1615044"/>
                </a:cubicBezTo>
                <a:cubicBezTo>
                  <a:pt x="945848" y="1602811"/>
                  <a:pt x="966674" y="1592556"/>
                  <a:pt x="985652" y="1579418"/>
                </a:cubicBezTo>
                <a:cubicBezTo>
                  <a:pt x="1018198" y="1556886"/>
                  <a:pt x="1048987" y="1531917"/>
                  <a:pt x="1080655" y="1508166"/>
                </a:cubicBezTo>
                <a:cubicBezTo>
                  <a:pt x="1096489" y="1496291"/>
                  <a:pt x="1110453" y="1481391"/>
                  <a:pt x="1128156" y="1472540"/>
                </a:cubicBezTo>
                <a:cubicBezTo>
                  <a:pt x="1159824" y="1456706"/>
                  <a:pt x="1195512" y="1447157"/>
                  <a:pt x="1223159" y="1425039"/>
                </a:cubicBezTo>
                <a:cubicBezTo>
                  <a:pt x="1242951" y="1409205"/>
                  <a:pt x="1263460" y="1394228"/>
                  <a:pt x="1282535" y="1377537"/>
                </a:cubicBezTo>
                <a:cubicBezTo>
                  <a:pt x="1359252" y="1310409"/>
                  <a:pt x="1272793" y="1372622"/>
                  <a:pt x="1365662" y="1306286"/>
                </a:cubicBezTo>
                <a:cubicBezTo>
                  <a:pt x="1377276" y="1297990"/>
                  <a:pt x="1389674" y="1290831"/>
                  <a:pt x="1401288" y="1282535"/>
                </a:cubicBezTo>
                <a:cubicBezTo>
                  <a:pt x="1417394" y="1271031"/>
                  <a:pt x="1431818" y="1257092"/>
                  <a:pt x="1448790" y="1246909"/>
                </a:cubicBezTo>
                <a:cubicBezTo>
                  <a:pt x="1483516" y="1226074"/>
                  <a:pt x="1546966" y="1203116"/>
                  <a:pt x="1579418" y="1175657"/>
                </a:cubicBezTo>
                <a:cubicBezTo>
                  <a:pt x="1613606" y="1146728"/>
                  <a:pt x="1642753" y="1112322"/>
                  <a:pt x="1674421" y="1080654"/>
                </a:cubicBezTo>
                <a:cubicBezTo>
                  <a:pt x="1690255" y="1064820"/>
                  <a:pt x="1704008" y="1046588"/>
                  <a:pt x="1721922" y="1033153"/>
                </a:cubicBezTo>
                <a:cubicBezTo>
                  <a:pt x="1737756" y="1021278"/>
                  <a:pt x="1755428" y="1011522"/>
                  <a:pt x="1769423" y="997527"/>
                </a:cubicBezTo>
                <a:cubicBezTo>
                  <a:pt x="1779515" y="987435"/>
                  <a:pt x="1783082" y="971993"/>
                  <a:pt x="1793174" y="961901"/>
                </a:cubicBezTo>
                <a:cubicBezTo>
                  <a:pt x="1811097" y="943978"/>
                  <a:pt x="1834628" y="932323"/>
                  <a:pt x="1852551" y="914400"/>
                </a:cubicBezTo>
                <a:cubicBezTo>
                  <a:pt x="1866546" y="900405"/>
                  <a:pt x="1874863" y="881544"/>
                  <a:pt x="1888177" y="866899"/>
                </a:cubicBezTo>
                <a:cubicBezTo>
                  <a:pt x="1914537" y="837903"/>
                  <a:pt x="1971304" y="783771"/>
                  <a:pt x="1971304" y="783771"/>
                </a:cubicBezTo>
                <a:cubicBezTo>
                  <a:pt x="1993985" y="715727"/>
                  <a:pt x="1965975" y="777225"/>
                  <a:pt x="2030681" y="712519"/>
                </a:cubicBezTo>
                <a:cubicBezTo>
                  <a:pt x="2040773" y="702427"/>
                  <a:pt x="2044830" y="687454"/>
                  <a:pt x="2054431" y="676893"/>
                </a:cubicBezTo>
                <a:cubicBezTo>
                  <a:pt x="2084556" y="643755"/>
                  <a:pt x="2124592" y="619154"/>
                  <a:pt x="2149434" y="581891"/>
                </a:cubicBezTo>
                <a:cubicBezTo>
                  <a:pt x="2180294" y="535602"/>
                  <a:pt x="2190210" y="515682"/>
                  <a:pt x="2244436" y="475013"/>
                </a:cubicBezTo>
                <a:cubicBezTo>
                  <a:pt x="2260270" y="463138"/>
                  <a:pt x="2276910" y="452268"/>
                  <a:pt x="2291938" y="439387"/>
                </a:cubicBezTo>
                <a:cubicBezTo>
                  <a:pt x="2304689" y="428457"/>
                  <a:pt x="2313982" y="413639"/>
                  <a:pt x="2327564" y="403761"/>
                </a:cubicBezTo>
                <a:cubicBezTo>
                  <a:pt x="2357765" y="381796"/>
                  <a:pt x="2392178" y="366090"/>
                  <a:pt x="2422566" y="344384"/>
                </a:cubicBezTo>
                <a:cubicBezTo>
                  <a:pt x="2447724" y="326414"/>
                  <a:pt x="2468490" y="302737"/>
                  <a:pt x="2493818" y="285008"/>
                </a:cubicBezTo>
                <a:cubicBezTo>
                  <a:pt x="2508321" y="274856"/>
                  <a:pt x="2525845" y="269854"/>
                  <a:pt x="2541320" y="261257"/>
                </a:cubicBezTo>
                <a:cubicBezTo>
                  <a:pt x="2561497" y="250048"/>
                  <a:pt x="2581123" y="237864"/>
                  <a:pt x="2600696" y="225631"/>
                </a:cubicBezTo>
                <a:cubicBezTo>
                  <a:pt x="2612799" y="218067"/>
                  <a:pt x="2623363" y="207861"/>
                  <a:pt x="2636322" y="201880"/>
                </a:cubicBezTo>
                <a:cubicBezTo>
                  <a:pt x="2675032" y="184014"/>
                  <a:pt x="2716942" y="173445"/>
                  <a:pt x="2755075" y="154379"/>
                </a:cubicBezTo>
                <a:cubicBezTo>
                  <a:pt x="2770909" y="146462"/>
                  <a:pt x="2785783" y="136226"/>
                  <a:pt x="2802577" y="130628"/>
                </a:cubicBezTo>
                <a:cubicBezTo>
                  <a:pt x="2821725" y="124245"/>
                  <a:pt x="2842161" y="122711"/>
                  <a:pt x="2861953" y="118753"/>
                </a:cubicBezTo>
                <a:cubicBezTo>
                  <a:pt x="2881745" y="110836"/>
                  <a:pt x="2901850" y="103660"/>
                  <a:pt x="2921330" y="95002"/>
                </a:cubicBezTo>
                <a:cubicBezTo>
                  <a:pt x="2937507" y="87812"/>
                  <a:pt x="2952256" y="77468"/>
                  <a:pt x="2968831" y="71252"/>
                </a:cubicBezTo>
                <a:cubicBezTo>
                  <a:pt x="2984113" y="65521"/>
                  <a:pt x="3000700" y="64066"/>
                  <a:pt x="3016333" y="59376"/>
                </a:cubicBezTo>
                <a:cubicBezTo>
                  <a:pt x="3040313" y="52182"/>
                  <a:pt x="3063297" y="41698"/>
                  <a:pt x="3087585" y="35626"/>
                </a:cubicBezTo>
                <a:cubicBezTo>
                  <a:pt x="3192765" y="9331"/>
                  <a:pt x="3217988" y="10710"/>
                  <a:pt x="3325091" y="0"/>
                </a:cubicBezTo>
                <a:cubicBezTo>
                  <a:pt x="3451761" y="3958"/>
                  <a:pt x="3578535" y="5385"/>
                  <a:pt x="3705101" y="11875"/>
                </a:cubicBezTo>
                <a:cubicBezTo>
                  <a:pt x="3733055" y="13308"/>
                  <a:pt x="3761225" y="16385"/>
                  <a:pt x="3788229" y="23750"/>
                </a:cubicBezTo>
                <a:cubicBezTo>
                  <a:pt x="3805308" y="28408"/>
                  <a:pt x="3822029" y="36291"/>
                  <a:pt x="3835730" y="47501"/>
                </a:cubicBezTo>
                <a:cubicBezTo>
                  <a:pt x="3866059" y="72315"/>
                  <a:pt x="3918857" y="130628"/>
                  <a:pt x="3918857" y="130628"/>
                </a:cubicBezTo>
                <a:cubicBezTo>
                  <a:pt x="3933532" y="174651"/>
                  <a:pt x="3925135" y="155058"/>
                  <a:pt x="3942608" y="190005"/>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4" name="任意形状 113"/>
          <p:cNvSpPr/>
          <p:nvPr/>
        </p:nvSpPr>
        <p:spPr>
          <a:xfrm>
            <a:off x="170750" y="2786608"/>
            <a:ext cx="7579431" cy="3075709"/>
          </a:xfrm>
          <a:custGeom>
            <a:avLst/>
            <a:gdLst>
              <a:gd name="connsiteX0" fmla="*/ 1000501 w 7579431"/>
              <a:gd name="connsiteY0" fmla="*/ 3075709 h 3075709"/>
              <a:gd name="connsiteX1" fmla="*/ 679867 w 7579431"/>
              <a:gd name="connsiteY1" fmla="*/ 3004457 h 3075709"/>
              <a:gd name="connsiteX2" fmla="*/ 501737 w 7579431"/>
              <a:gd name="connsiteY2" fmla="*/ 2897579 h 3075709"/>
              <a:gd name="connsiteX3" fmla="*/ 418610 w 7579431"/>
              <a:gd name="connsiteY3" fmla="*/ 2861953 h 3075709"/>
              <a:gd name="connsiteX4" fmla="*/ 335483 w 7579431"/>
              <a:gd name="connsiteY4" fmla="*/ 2778826 h 3075709"/>
              <a:gd name="connsiteX5" fmla="*/ 216730 w 7579431"/>
              <a:gd name="connsiteY5" fmla="*/ 2671948 h 3075709"/>
              <a:gd name="connsiteX6" fmla="*/ 192979 w 7579431"/>
              <a:gd name="connsiteY6" fmla="*/ 2624447 h 3075709"/>
              <a:gd name="connsiteX7" fmla="*/ 109852 w 7579431"/>
              <a:gd name="connsiteY7" fmla="*/ 2493818 h 3075709"/>
              <a:gd name="connsiteX8" fmla="*/ 97976 w 7579431"/>
              <a:gd name="connsiteY8" fmla="*/ 2458192 h 3075709"/>
              <a:gd name="connsiteX9" fmla="*/ 50475 w 7579431"/>
              <a:gd name="connsiteY9" fmla="*/ 2339439 h 3075709"/>
              <a:gd name="connsiteX10" fmla="*/ 26724 w 7579431"/>
              <a:gd name="connsiteY10" fmla="*/ 2268187 h 3075709"/>
              <a:gd name="connsiteX11" fmla="*/ 14849 w 7579431"/>
              <a:gd name="connsiteY11" fmla="*/ 2232561 h 3075709"/>
              <a:gd name="connsiteX12" fmla="*/ 14849 w 7579431"/>
              <a:gd name="connsiteY12" fmla="*/ 1508166 h 3075709"/>
              <a:gd name="connsiteX13" fmla="*/ 26724 w 7579431"/>
              <a:gd name="connsiteY13" fmla="*/ 1246909 h 3075709"/>
              <a:gd name="connsiteX14" fmla="*/ 62350 w 7579431"/>
              <a:gd name="connsiteY14" fmla="*/ 1128156 h 3075709"/>
              <a:gd name="connsiteX15" fmla="*/ 86101 w 7579431"/>
              <a:gd name="connsiteY15" fmla="*/ 1021278 h 3075709"/>
              <a:gd name="connsiteX16" fmla="*/ 157353 w 7579431"/>
              <a:gd name="connsiteY16" fmla="*/ 866899 h 3075709"/>
              <a:gd name="connsiteX17" fmla="*/ 192979 w 7579431"/>
              <a:gd name="connsiteY17" fmla="*/ 807522 h 3075709"/>
              <a:gd name="connsiteX18" fmla="*/ 216730 w 7579431"/>
              <a:gd name="connsiteY18" fmla="*/ 760021 h 3075709"/>
              <a:gd name="connsiteX19" fmla="*/ 252356 w 7579431"/>
              <a:gd name="connsiteY19" fmla="*/ 712519 h 3075709"/>
              <a:gd name="connsiteX20" fmla="*/ 276106 w 7579431"/>
              <a:gd name="connsiteY20" fmla="*/ 676894 h 3075709"/>
              <a:gd name="connsiteX21" fmla="*/ 359234 w 7579431"/>
              <a:gd name="connsiteY21" fmla="*/ 570016 h 3075709"/>
              <a:gd name="connsiteX22" fmla="*/ 430486 w 7579431"/>
              <a:gd name="connsiteY22" fmla="*/ 486888 h 3075709"/>
              <a:gd name="connsiteX23" fmla="*/ 466111 w 7579431"/>
              <a:gd name="connsiteY23" fmla="*/ 463138 h 3075709"/>
              <a:gd name="connsiteX24" fmla="*/ 513613 w 7579431"/>
              <a:gd name="connsiteY24" fmla="*/ 415636 h 3075709"/>
              <a:gd name="connsiteX25" fmla="*/ 561114 w 7579431"/>
              <a:gd name="connsiteY25" fmla="*/ 391886 h 3075709"/>
              <a:gd name="connsiteX26" fmla="*/ 703618 w 7579431"/>
              <a:gd name="connsiteY26" fmla="*/ 332509 h 3075709"/>
              <a:gd name="connsiteX27" fmla="*/ 834247 w 7579431"/>
              <a:gd name="connsiteY27" fmla="*/ 273132 h 3075709"/>
              <a:gd name="connsiteX28" fmla="*/ 905498 w 7579431"/>
              <a:gd name="connsiteY28" fmla="*/ 249382 h 3075709"/>
              <a:gd name="connsiteX29" fmla="*/ 1107379 w 7579431"/>
              <a:gd name="connsiteY29" fmla="*/ 178130 h 3075709"/>
              <a:gd name="connsiteX30" fmla="*/ 1178631 w 7579431"/>
              <a:gd name="connsiteY30" fmla="*/ 166255 h 3075709"/>
              <a:gd name="connsiteX31" fmla="*/ 1380511 w 7579431"/>
              <a:gd name="connsiteY31" fmla="*/ 130629 h 3075709"/>
              <a:gd name="connsiteX32" fmla="*/ 1463639 w 7579431"/>
              <a:gd name="connsiteY32" fmla="*/ 118753 h 3075709"/>
              <a:gd name="connsiteX33" fmla="*/ 1618018 w 7579431"/>
              <a:gd name="connsiteY33" fmla="*/ 95003 h 3075709"/>
              <a:gd name="connsiteX34" fmla="*/ 1784273 w 7579431"/>
              <a:gd name="connsiteY34" fmla="*/ 47501 h 3075709"/>
              <a:gd name="connsiteX35" fmla="*/ 2093031 w 7579431"/>
              <a:gd name="connsiteY35" fmla="*/ 11875 h 3075709"/>
              <a:gd name="connsiteX36" fmla="*/ 2568044 w 7579431"/>
              <a:gd name="connsiteY36" fmla="*/ 0 h 3075709"/>
              <a:gd name="connsiteX37" fmla="*/ 6676906 w 7579431"/>
              <a:gd name="connsiteY37" fmla="*/ 23751 h 3075709"/>
              <a:gd name="connsiteX38" fmla="*/ 6878787 w 7579431"/>
              <a:gd name="connsiteY38" fmla="*/ 35626 h 3075709"/>
              <a:gd name="connsiteX39" fmla="*/ 7258797 w 7579431"/>
              <a:gd name="connsiteY39" fmla="*/ 47501 h 3075709"/>
              <a:gd name="connsiteX40" fmla="*/ 7377550 w 7579431"/>
              <a:gd name="connsiteY40" fmla="*/ 71252 h 3075709"/>
              <a:gd name="connsiteX41" fmla="*/ 7448802 w 7579431"/>
              <a:gd name="connsiteY41" fmla="*/ 130629 h 3075709"/>
              <a:gd name="connsiteX42" fmla="*/ 7496304 w 7579431"/>
              <a:gd name="connsiteY42" fmla="*/ 154379 h 3075709"/>
              <a:gd name="connsiteX43" fmla="*/ 7520054 w 7579431"/>
              <a:gd name="connsiteY43" fmla="*/ 190005 h 3075709"/>
              <a:gd name="connsiteX44" fmla="*/ 7579431 w 7579431"/>
              <a:gd name="connsiteY44" fmla="*/ 237506 h 3075709"/>
              <a:gd name="connsiteX45" fmla="*/ 7567556 w 7579431"/>
              <a:gd name="connsiteY45" fmla="*/ 320634 h 3075709"/>
              <a:gd name="connsiteX46" fmla="*/ 7555680 w 7579431"/>
              <a:gd name="connsiteY46" fmla="*/ 356260 h 3075709"/>
              <a:gd name="connsiteX47" fmla="*/ 7567556 w 7579431"/>
              <a:gd name="connsiteY47" fmla="*/ 403761 h 307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579431" h="3075709">
                <a:moveTo>
                  <a:pt x="1000501" y="3075709"/>
                </a:moveTo>
                <a:cubicBezTo>
                  <a:pt x="893623" y="3051958"/>
                  <a:pt x="783734" y="3039079"/>
                  <a:pt x="679867" y="3004457"/>
                </a:cubicBezTo>
                <a:cubicBezTo>
                  <a:pt x="562165" y="2965223"/>
                  <a:pt x="573483" y="2938576"/>
                  <a:pt x="501737" y="2897579"/>
                </a:cubicBezTo>
                <a:cubicBezTo>
                  <a:pt x="460653" y="2874102"/>
                  <a:pt x="458576" y="2875276"/>
                  <a:pt x="418610" y="2861953"/>
                </a:cubicBezTo>
                <a:cubicBezTo>
                  <a:pt x="347358" y="2766951"/>
                  <a:pt x="422568" y="2857995"/>
                  <a:pt x="335483" y="2778826"/>
                </a:cubicBezTo>
                <a:cubicBezTo>
                  <a:pt x="207306" y="2662302"/>
                  <a:pt x="297693" y="2725924"/>
                  <a:pt x="216730" y="2671948"/>
                </a:cubicBezTo>
                <a:cubicBezTo>
                  <a:pt x="208813" y="2656114"/>
                  <a:pt x="202087" y="2639627"/>
                  <a:pt x="192979" y="2624447"/>
                </a:cubicBezTo>
                <a:cubicBezTo>
                  <a:pt x="166425" y="2580190"/>
                  <a:pt x="126174" y="2542781"/>
                  <a:pt x="109852" y="2493818"/>
                </a:cubicBezTo>
                <a:cubicBezTo>
                  <a:pt x="105893" y="2481943"/>
                  <a:pt x="102470" y="2469875"/>
                  <a:pt x="97976" y="2458192"/>
                </a:cubicBezTo>
                <a:cubicBezTo>
                  <a:pt x="82671" y="2418400"/>
                  <a:pt x="63957" y="2379885"/>
                  <a:pt x="50475" y="2339439"/>
                </a:cubicBezTo>
                <a:lnTo>
                  <a:pt x="26724" y="2268187"/>
                </a:lnTo>
                <a:lnTo>
                  <a:pt x="14849" y="2232561"/>
                </a:lnTo>
                <a:cubicBezTo>
                  <a:pt x="-8087" y="1888509"/>
                  <a:pt x="-1544" y="2065551"/>
                  <a:pt x="14849" y="1508166"/>
                </a:cubicBezTo>
                <a:cubicBezTo>
                  <a:pt x="17412" y="1421028"/>
                  <a:pt x="20284" y="1333846"/>
                  <a:pt x="26724" y="1246909"/>
                </a:cubicBezTo>
                <a:cubicBezTo>
                  <a:pt x="31781" y="1178641"/>
                  <a:pt x="42721" y="1193587"/>
                  <a:pt x="62350" y="1128156"/>
                </a:cubicBezTo>
                <a:cubicBezTo>
                  <a:pt x="90576" y="1034071"/>
                  <a:pt x="58699" y="1103485"/>
                  <a:pt x="86101" y="1021278"/>
                </a:cubicBezTo>
                <a:cubicBezTo>
                  <a:pt x="100578" y="977846"/>
                  <a:pt x="137561" y="899886"/>
                  <a:pt x="157353" y="866899"/>
                </a:cubicBezTo>
                <a:cubicBezTo>
                  <a:pt x="169228" y="847107"/>
                  <a:pt x="181770" y="827699"/>
                  <a:pt x="192979" y="807522"/>
                </a:cubicBezTo>
                <a:cubicBezTo>
                  <a:pt x="201576" y="792047"/>
                  <a:pt x="207348" y="775033"/>
                  <a:pt x="216730" y="760021"/>
                </a:cubicBezTo>
                <a:cubicBezTo>
                  <a:pt x="227220" y="743237"/>
                  <a:pt x="240852" y="728625"/>
                  <a:pt x="252356" y="712519"/>
                </a:cubicBezTo>
                <a:cubicBezTo>
                  <a:pt x="260651" y="700905"/>
                  <a:pt x="267543" y="688312"/>
                  <a:pt x="276106" y="676894"/>
                </a:cubicBezTo>
                <a:cubicBezTo>
                  <a:pt x="303186" y="640787"/>
                  <a:pt x="331716" y="605790"/>
                  <a:pt x="359234" y="570016"/>
                </a:cubicBezTo>
                <a:cubicBezTo>
                  <a:pt x="387317" y="533508"/>
                  <a:pt x="395815" y="515781"/>
                  <a:pt x="430486" y="486888"/>
                </a:cubicBezTo>
                <a:cubicBezTo>
                  <a:pt x="441450" y="477751"/>
                  <a:pt x="455275" y="472426"/>
                  <a:pt x="466111" y="463138"/>
                </a:cubicBezTo>
                <a:cubicBezTo>
                  <a:pt x="483113" y="448565"/>
                  <a:pt x="495699" y="429072"/>
                  <a:pt x="513613" y="415636"/>
                </a:cubicBezTo>
                <a:cubicBezTo>
                  <a:pt x="527775" y="405015"/>
                  <a:pt x="544896" y="398981"/>
                  <a:pt x="561114" y="391886"/>
                </a:cubicBezTo>
                <a:cubicBezTo>
                  <a:pt x="608259" y="371260"/>
                  <a:pt x="657591" y="355523"/>
                  <a:pt x="703618" y="332509"/>
                </a:cubicBezTo>
                <a:cubicBezTo>
                  <a:pt x="755850" y="306392"/>
                  <a:pt x="772710" y="296800"/>
                  <a:pt x="834247" y="273132"/>
                </a:cubicBezTo>
                <a:cubicBezTo>
                  <a:pt x="857613" y="264145"/>
                  <a:pt x="882057" y="258172"/>
                  <a:pt x="905498" y="249382"/>
                </a:cubicBezTo>
                <a:cubicBezTo>
                  <a:pt x="1006269" y="211593"/>
                  <a:pt x="1013500" y="199795"/>
                  <a:pt x="1107379" y="178130"/>
                </a:cubicBezTo>
                <a:cubicBezTo>
                  <a:pt x="1130841" y="172716"/>
                  <a:pt x="1154941" y="170562"/>
                  <a:pt x="1178631" y="166255"/>
                </a:cubicBezTo>
                <a:cubicBezTo>
                  <a:pt x="1293415" y="145385"/>
                  <a:pt x="1198568" y="156622"/>
                  <a:pt x="1380511" y="130629"/>
                </a:cubicBezTo>
                <a:cubicBezTo>
                  <a:pt x="1408220" y="126670"/>
                  <a:pt x="1436029" y="123355"/>
                  <a:pt x="1463639" y="118753"/>
                </a:cubicBezTo>
                <a:cubicBezTo>
                  <a:pt x="1626822" y="91555"/>
                  <a:pt x="1388332" y="123713"/>
                  <a:pt x="1618018" y="95003"/>
                </a:cubicBezTo>
                <a:cubicBezTo>
                  <a:pt x="1673436" y="79169"/>
                  <a:pt x="1727082" y="54650"/>
                  <a:pt x="1784273" y="47501"/>
                </a:cubicBezTo>
                <a:cubicBezTo>
                  <a:pt x="1856309" y="38497"/>
                  <a:pt x="2058947" y="12727"/>
                  <a:pt x="2093031" y="11875"/>
                </a:cubicBezTo>
                <a:lnTo>
                  <a:pt x="2568044" y="0"/>
                </a:lnTo>
                <a:lnTo>
                  <a:pt x="6676906" y="23751"/>
                </a:lnTo>
                <a:cubicBezTo>
                  <a:pt x="6744308" y="24780"/>
                  <a:pt x="6811433" y="32877"/>
                  <a:pt x="6878787" y="35626"/>
                </a:cubicBezTo>
                <a:lnTo>
                  <a:pt x="7258797" y="47501"/>
                </a:lnTo>
                <a:cubicBezTo>
                  <a:pt x="7298381" y="55418"/>
                  <a:pt x="7338967" y="59380"/>
                  <a:pt x="7377550" y="71252"/>
                </a:cubicBezTo>
                <a:cubicBezTo>
                  <a:pt x="7410661" y="81440"/>
                  <a:pt x="7422486" y="111832"/>
                  <a:pt x="7448802" y="130629"/>
                </a:cubicBezTo>
                <a:cubicBezTo>
                  <a:pt x="7463207" y="140918"/>
                  <a:pt x="7480470" y="146462"/>
                  <a:pt x="7496304" y="154379"/>
                </a:cubicBezTo>
                <a:cubicBezTo>
                  <a:pt x="7504221" y="166254"/>
                  <a:pt x="7508909" y="181089"/>
                  <a:pt x="7520054" y="190005"/>
                </a:cubicBezTo>
                <a:cubicBezTo>
                  <a:pt x="7602001" y="255564"/>
                  <a:pt x="7511361" y="135405"/>
                  <a:pt x="7579431" y="237506"/>
                </a:cubicBezTo>
                <a:cubicBezTo>
                  <a:pt x="7575473" y="265215"/>
                  <a:pt x="7573045" y="293187"/>
                  <a:pt x="7567556" y="320634"/>
                </a:cubicBezTo>
                <a:cubicBezTo>
                  <a:pt x="7565101" y="332909"/>
                  <a:pt x="7555680" y="343742"/>
                  <a:pt x="7555680" y="356260"/>
                </a:cubicBezTo>
                <a:cubicBezTo>
                  <a:pt x="7555680" y="372581"/>
                  <a:pt x="7567556" y="403761"/>
                  <a:pt x="7567556" y="403761"/>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8" name="任意形状 117"/>
          <p:cNvSpPr/>
          <p:nvPr/>
        </p:nvSpPr>
        <p:spPr>
          <a:xfrm>
            <a:off x="5541371" y="3522878"/>
            <a:ext cx="2256311" cy="510639"/>
          </a:xfrm>
          <a:custGeom>
            <a:avLst/>
            <a:gdLst>
              <a:gd name="connsiteX0" fmla="*/ 2256311 w 2256311"/>
              <a:gd name="connsiteY0" fmla="*/ 0 h 510639"/>
              <a:gd name="connsiteX1" fmla="*/ 2196935 w 2256311"/>
              <a:gd name="connsiteY1" fmla="*/ 35626 h 510639"/>
              <a:gd name="connsiteX2" fmla="*/ 1460665 w 2256311"/>
              <a:gd name="connsiteY2" fmla="*/ 142504 h 510639"/>
              <a:gd name="connsiteX3" fmla="*/ 1223158 w 2256311"/>
              <a:gd name="connsiteY3" fmla="*/ 166255 h 510639"/>
              <a:gd name="connsiteX4" fmla="*/ 938150 w 2256311"/>
              <a:gd name="connsiteY4" fmla="*/ 190005 h 510639"/>
              <a:gd name="connsiteX5" fmla="*/ 783771 w 2256311"/>
              <a:gd name="connsiteY5" fmla="*/ 213756 h 510639"/>
              <a:gd name="connsiteX6" fmla="*/ 724394 w 2256311"/>
              <a:gd name="connsiteY6" fmla="*/ 225631 h 510639"/>
              <a:gd name="connsiteX7" fmla="*/ 463137 w 2256311"/>
              <a:gd name="connsiteY7" fmla="*/ 296883 h 510639"/>
              <a:gd name="connsiteX8" fmla="*/ 332509 w 2256311"/>
              <a:gd name="connsiteY8" fmla="*/ 356260 h 510639"/>
              <a:gd name="connsiteX9" fmla="*/ 249381 w 2256311"/>
              <a:gd name="connsiteY9" fmla="*/ 368135 h 510639"/>
              <a:gd name="connsiteX10" fmla="*/ 201880 w 2256311"/>
              <a:gd name="connsiteY10" fmla="*/ 380011 h 510639"/>
              <a:gd name="connsiteX11" fmla="*/ 71252 w 2256311"/>
              <a:gd name="connsiteY11" fmla="*/ 451262 h 510639"/>
              <a:gd name="connsiteX12" fmla="*/ 35626 w 2256311"/>
              <a:gd name="connsiteY12" fmla="*/ 475013 h 510639"/>
              <a:gd name="connsiteX13" fmla="*/ 0 w 2256311"/>
              <a:gd name="connsiteY13" fmla="*/ 510639 h 510639"/>
              <a:gd name="connsiteX14" fmla="*/ 11875 w 2256311"/>
              <a:gd name="connsiteY14" fmla="*/ 498764 h 51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6311" h="510639">
                <a:moveTo>
                  <a:pt x="2256311" y="0"/>
                </a:moveTo>
                <a:cubicBezTo>
                  <a:pt x="2236519" y="11875"/>
                  <a:pt x="2218909" y="28563"/>
                  <a:pt x="2196935" y="35626"/>
                </a:cubicBezTo>
                <a:cubicBezTo>
                  <a:pt x="1871015" y="140386"/>
                  <a:pt x="1857939" y="108837"/>
                  <a:pt x="1460665" y="142504"/>
                </a:cubicBezTo>
                <a:cubicBezTo>
                  <a:pt x="1381385" y="149223"/>
                  <a:pt x="1302414" y="159262"/>
                  <a:pt x="1223158" y="166255"/>
                </a:cubicBezTo>
                <a:cubicBezTo>
                  <a:pt x="1110509" y="176195"/>
                  <a:pt x="1045392" y="176017"/>
                  <a:pt x="938150" y="190005"/>
                </a:cubicBezTo>
                <a:cubicBezTo>
                  <a:pt x="886522" y="196739"/>
                  <a:pt x="835128" y="205197"/>
                  <a:pt x="783771" y="213756"/>
                </a:cubicBezTo>
                <a:cubicBezTo>
                  <a:pt x="763861" y="217074"/>
                  <a:pt x="743932" y="220566"/>
                  <a:pt x="724394" y="225631"/>
                </a:cubicBezTo>
                <a:cubicBezTo>
                  <a:pt x="637016" y="248284"/>
                  <a:pt x="545312" y="259530"/>
                  <a:pt x="463137" y="296883"/>
                </a:cubicBezTo>
                <a:cubicBezTo>
                  <a:pt x="419594" y="316675"/>
                  <a:pt x="377884" y="341135"/>
                  <a:pt x="332509" y="356260"/>
                </a:cubicBezTo>
                <a:cubicBezTo>
                  <a:pt x="305955" y="365111"/>
                  <a:pt x="276920" y="363128"/>
                  <a:pt x="249381" y="368135"/>
                </a:cubicBezTo>
                <a:cubicBezTo>
                  <a:pt x="233323" y="371055"/>
                  <a:pt x="217363" y="374850"/>
                  <a:pt x="201880" y="380011"/>
                </a:cubicBezTo>
                <a:cubicBezTo>
                  <a:pt x="133173" y="402913"/>
                  <a:pt x="137245" y="407266"/>
                  <a:pt x="71252" y="451262"/>
                </a:cubicBezTo>
                <a:cubicBezTo>
                  <a:pt x="59377" y="459179"/>
                  <a:pt x="45718" y="464921"/>
                  <a:pt x="35626" y="475013"/>
                </a:cubicBezTo>
                <a:lnTo>
                  <a:pt x="0" y="510639"/>
                </a:lnTo>
                <a:lnTo>
                  <a:pt x="11875" y="498764"/>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9" name="任意形状 118"/>
          <p:cNvSpPr/>
          <p:nvPr/>
        </p:nvSpPr>
        <p:spPr>
          <a:xfrm>
            <a:off x="5018856" y="4306650"/>
            <a:ext cx="1128156" cy="534389"/>
          </a:xfrm>
          <a:custGeom>
            <a:avLst/>
            <a:gdLst>
              <a:gd name="connsiteX0" fmla="*/ 1128156 w 1128156"/>
              <a:gd name="connsiteY0" fmla="*/ 0 h 534389"/>
              <a:gd name="connsiteX1" fmla="*/ 985652 w 1128156"/>
              <a:gd name="connsiteY1" fmla="*/ 83127 h 534389"/>
              <a:gd name="connsiteX2" fmla="*/ 878774 w 1128156"/>
              <a:gd name="connsiteY2" fmla="*/ 118753 h 534389"/>
              <a:gd name="connsiteX3" fmla="*/ 760021 w 1128156"/>
              <a:gd name="connsiteY3" fmla="*/ 166254 h 534389"/>
              <a:gd name="connsiteX4" fmla="*/ 510639 w 1128156"/>
              <a:gd name="connsiteY4" fmla="*/ 296883 h 534389"/>
              <a:gd name="connsiteX5" fmla="*/ 130629 w 1128156"/>
              <a:gd name="connsiteY5" fmla="*/ 463137 h 534389"/>
              <a:gd name="connsiteX6" fmla="*/ 71252 w 1128156"/>
              <a:gd name="connsiteY6" fmla="*/ 498763 h 534389"/>
              <a:gd name="connsiteX7" fmla="*/ 0 w 1128156"/>
              <a:gd name="connsiteY7" fmla="*/ 534389 h 53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156" h="534389">
                <a:moveTo>
                  <a:pt x="1128156" y="0"/>
                </a:moveTo>
                <a:cubicBezTo>
                  <a:pt x="1080655" y="27709"/>
                  <a:pt x="1035303" y="59484"/>
                  <a:pt x="985652" y="83127"/>
                </a:cubicBezTo>
                <a:cubicBezTo>
                  <a:pt x="951747" y="99272"/>
                  <a:pt x="914012" y="105771"/>
                  <a:pt x="878774" y="118753"/>
                </a:cubicBezTo>
                <a:cubicBezTo>
                  <a:pt x="838769" y="133492"/>
                  <a:pt x="798398" y="147684"/>
                  <a:pt x="760021" y="166254"/>
                </a:cubicBezTo>
                <a:cubicBezTo>
                  <a:pt x="675549" y="207128"/>
                  <a:pt x="597262" y="260790"/>
                  <a:pt x="510639" y="296883"/>
                </a:cubicBezTo>
                <a:cubicBezTo>
                  <a:pt x="489536" y="305676"/>
                  <a:pt x="215657" y="412121"/>
                  <a:pt x="130629" y="463137"/>
                </a:cubicBezTo>
                <a:cubicBezTo>
                  <a:pt x="110837" y="475012"/>
                  <a:pt x="91515" y="487710"/>
                  <a:pt x="71252" y="498763"/>
                </a:cubicBezTo>
                <a:cubicBezTo>
                  <a:pt x="47940" y="511478"/>
                  <a:pt x="0" y="534389"/>
                  <a:pt x="0" y="53438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1" name="任意形状 120"/>
          <p:cNvSpPr/>
          <p:nvPr/>
        </p:nvSpPr>
        <p:spPr>
          <a:xfrm>
            <a:off x="1076248" y="4484779"/>
            <a:ext cx="7600208" cy="2159399"/>
          </a:xfrm>
          <a:custGeom>
            <a:avLst/>
            <a:gdLst>
              <a:gd name="connsiteX0" fmla="*/ 0 w 7600208"/>
              <a:gd name="connsiteY0" fmla="*/ 2137559 h 2159399"/>
              <a:gd name="connsiteX1" fmla="*/ 498764 w 7600208"/>
              <a:gd name="connsiteY1" fmla="*/ 2137559 h 2159399"/>
              <a:gd name="connsiteX2" fmla="*/ 736271 w 7600208"/>
              <a:gd name="connsiteY2" fmla="*/ 2125684 h 2159399"/>
              <a:gd name="connsiteX3" fmla="*/ 1947554 w 7600208"/>
              <a:gd name="connsiteY3" fmla="*/ 2101933 h 2159399"/>
              <a:gd name="connsiteX4" fmla="*/ 2327564 w 7600208"/>
              <a:gd name="connsiteY4" fmla="*/ 2090058 h 2159399"/>
              <a:gd name="connsiteX5" fmla="*/ 2743200 w 7600208"/>
              <a:gd name="connsiteY5" fmla="*/ 2066307 h 2159399"/>
              <a:gd name="connsiteX6" fmla="*/ 3978234 w 7600208"/>
              <a:gd name="connsiteY6" fmla="*/ 2042556 h 2159399"/>
              <a:gd name="connsiteX7" fmla="*/ 4275117 w 7600208"/>
              <a:gd name="connsiteY7" fmla="*/ 2054432 h 2159399"/>
              <a:gd name="connsiteX8" fmla="*/ 4809507 w 7600208"/>
              <a:gd name="connsiteY8" fmla="*/ 2042556 h 2159399"/>
              <a:gd name="connsiteX9" fmla="*/ 5403273 w 7600208"/>
              <a:gd name="connsiteY9" fmla="*/ 2018806 h 2159399"/>
              <a:gd name="connsiteX10" fmla="*/ 5664530 w 7600208"/>
              <a:gd name="connsiteY10" fmla="*/ 1995055 h 2159399"/>
              <a:gd name="connsiteX11" fmla="*/ 5723907 w 7600208"/>
              <a:gd name="connsiteY11" fmla="*/ 1983180 h 2159399"/>
              <a:gd name="connsiteX12" fmla="*/ 5878286 w 7600208"/>
              <a:gd name="connsiteY12" fmla="*/ 1971304 h 2159399"/>
              <a:gd name="connsiteX13" fmla="*/ 6139543 w 7600208"/>
              <a:gd name="connsiteY13" fmla="*/ 1947554 h 2159399"/>
              <a:gd name="connsiteX14" fmla="*/ 6555180 w 7600208"/>
              <a:gd name="connsiteY14" fmla="*/ 1852551 h 2159399"/>
              <a:gd name="connsiteX15" fmla="*/ 6590806 w 7600208"/>
              <a:gd name="connsiteY15" fmla="*/ 1840676 h 2159399"/>
              <a:gd name="connsiteX16" fmla="*/ 6780811 w 7600208"/>
              <a:gd name="connsiteY16" fmla="*/ 1733798 h 2159399"/>
              <a:gd name="connsiteX17" fmla="*/ 7018317 w 7600208"/>
              <a:gd name="connsiteY17" fmla="*/ 1591294 h 2159399"/>
              <a:gd name="connsiteX18" fmla="*/ 7327076 w 7600208"/>
              <a:gd name="connsiteY18" fmla="*/ 1353787 h 2159399"/>
              <a:gd name="connsiteX19" fmla="*/ 7422078 w 7600208"/>
              <a:gd name="connsiteY19" fmla="*/ 1211284 h 2159399"/>
              <a:gd name="connsiteX20" fmla="*/ 7481455 w 7600208"/>
              <a:gd name="connsiteY20" fmla="*/ 1092530 h 2159399"/>
              <a:gd name="connsiteX21" fmla="*/ 7564582 w 7600208"/>
              <a:gd name="connsiteY21" fmla="*/ 950026 h 2159399"/>
              <a:gd name="connsiteX22" fmla="*/ 7600208 w 7600208"/>
              <a:gd name="connsiteY22" fmla="*/ 653143 h 2159399"/>
              <a:gd name="connsiteX23" fmla="*/ 7588333 w 7600208"/>
              <a:gd name="connsiteY23" fmla="*/ 451263 h 2159399"/>
              <a:gd name="connsiteX24" fmla="*/ 7576458 w 7600208"/>
              <a:gd name="connsiteY24" fmla="*/ 320634 h 2159399"/>
              <a:gd name="connsiteX25" fmla="*/ 7410203 w 7600208"/>
              <a:gd name="connsiteY25" fmla="*/ 166255 h 2159399"/>
              <a:gd name="connsiteX26" fmla="*/ 7232073 w 7600208"/>
              <a:gd name="connsiteY26" fmla="*/ 83128 h 2159399"/>
              <a:gd name="connsiteX27" fmla="*/ 6947065 w 7600208"/>
              <a:gd name="connsiteY27" fmla="*/ 0 h 2159399"/>
              <a:gd name="connsiteX28" fmla="*/ 6804562 w 7600208"/>
              <a:gd name="connsiteY28" fmla="*/ 23751 h 2159399"/>
              <a:gd name="connsiteX29" fmla="*/ 6721434 w 7600208"/>
              <a:gd name="connsiteY29" fmla="*/ 35626 h 2159399"/>
              <a:gd name="connsiteX30" fmla="*/ 6614556 w 7600208"/>
              <a:gd name="connsiteY30" fmla="*/ 95003 h 2159399"/>
              <a:gd name="connsiteX31" fmla="*/ 6555180 w 7600208"/>
              <a:gd name="connsiteY31" fmla="*/ 118754 h 2159399"/>
              <a:gd name="connsiteX32" fmla="*/ 6472052 w 7600208"/>
              <a:gd name="connsiteY32" fmla="*/ 201881 h 2159399"/>
              <a:gd name="connsiteX33" fmla="*/ 6436426 w 7600208"/>
              <a:gd name="connsiteY33" fmla="*/ 225632 h 2159399"/>
              <a:gd name="connsiteX34" fmla="*/ 6365175 w 7600208"/>
              <a:gd name="connsiteY34" fmla="*/ 296884 h 2159399"/>
              <a:gd name="connsiteX35" fmla="*/ 6341424 w 7600208"/>
              <a:gd name="connsiteY35" fmla="*/ 368135 h 215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00208" h="2159399">
                <a:moveTo>
                  <a:pt x="0" y="2137559"/>
                </a:moveTo>
                <a:cubicBezTo>
                  <a:pt x="200877" y="2177733"/>
                  <a:pt x="54958" y="2153131"/>
                  <a:pt x="498764" y="2137559"/>
                </a:cubicBezTo>
                <a:cubicBezTo>
                  <a:pt x="577983" y="2134779"/>
                  <a:pt x="657064" y="2128790"/>
                  <a:pt x="736271" y="2125684"/>
                </a:cubicBezTo>
                <a:cubicBezTo>
                  <a:pt x="1205682" y="2107275"/>
                  <a:pt x="1392938" y="2109744"/>
                  <a:pt x="1947554" y="2101933"/>
                </a:cubicBezTo>
                <a:lnTo>
                  <a:pt x="2327564" y="2090058"/>
                </a:lnTo>
                <a:cubicBezTo>
                  <a:pt x="2466196" y="2083851"/>
                  <a:pt x="2604501" y="2070781"/>
                  <a:pt x="2743200" y="2066307"/>
                </a:cubicBezTo>
                <a:cubicBezTo>
                  <a:pt x="3400179" y="2045115"/>
                  <a:pt x="2988572" y="2056114"/>
                  <a:pt x="3978234" y="2042556"/>
                </a:cubicBezTo>
                <a:cubicBezTo>
                  <a:pt x="4077195" y="2046515"/>
                  <a:pt x="4176077" y="2054432"/>
                  <a:pt x="4275117" y="2054432"/>
                </a:cubicBezTo>
                <a:cubicBezTo>
                  <a:pt x="4453291" y="2054432"/>
                  <a:pt x="4631400" y="2047436"/>
                  <a:pt x="4809507" y="2042556"/>
                </a:cubicBezTo>
                <a:cubicBezTo>
                  <a:pt x="5035873" y="2036354"/>
                  <a:pt x="5183133" y="2028812"/>
                  <a:pt x="5403273" y="2018806"/>
                </a:cubicBezTo>
                <a:cubicBezTo>
                  <a:pt x="5490359" y="2010889"/>
                  <a:pt x="5577620" y="2004712"/>
                  <a:pt x="5664530" y="1995055"/>
                </a:cubicBezTo>
                <a:cubicBezTo>
                  <a:pt x="5684591" y="1992826"/>
                  <a:pt x="5703846" y="1985409"/>
                  <a:pt x="5723907" y="1983180"/>
                </a:cubicBezTo>
                <a:cubicBezTo>
                  <a:pt x="5775203" y="1977480"/>
                  <a:pt x="5826863" y="1975712"/>
                  <a:pt x="5878286" y="1971304"/>
                </a:cubicBezTo>
                <a:lnTo>
                  <a:pt x="6139543" y="1947554"/>
                </a:lnTo>
                <a:cubicBezTo>
                  <a:pt x="6416067" y="1894882"/>
                  <a:pt x="6327635" y="1919475"/>
                  <a:pt x="6555180" y="1852551"/>
                </a:cubicBezTo>
                <a:cubicBezTo>
                  <a:pt x="6567189" y="1849019"/>
                  <a:pt x="6579729" y="1846506"/>
                  <a:pt x="6590806" y="1840676"/>
                </a:cubicBezTo>
                <a:cubicBezTo>
                  <a:pt x="6655111" y="1806832"/>
                  <a:pt x="6718043" y="1770413"/>
                  <a:pt x="6780811" y="1733798"/>
                </a:cubicBezTo>
                <a:cubicBezTo>
                  <a:pt x="6860560" y="1687278"/>
                  <a:pt x="6935738" y="1632583"/>
                  <a:pt x="7018317" y="1591294"/>
                </a:cubicBezTo>
                <a:cubicBezTo>
                  <a:pt x="7150978" y="1524963"/>
                  <a:pt x="7229823" y="1499667"/>
                  <a:pt x="7327076" y="1353787"/>
                </a:cubicBezTo>
                <a:cubicBezTo>
                  <a:pt x="7358743" y="1306286"/>
                  <a:pt x="7393035" y="1260434"/>
                  <a:pt x="7422078" y="1211284"/>
                </a:cubicBezTo>
                <a:cubicBezTo>
                  <a:pt x="7444593" y="1173182"/>
                  <a:pt x="7460262" y="1131383"/>
                  <a:pt x="7481455" y="1092530"/>
                </a:cubicBezTo>
                <a:cubicBezTo>
                  <a:pt x="7507788" y="1044252"/>
                  <a:pt x="7536873" y="997527"/>
                  <a:pt x="7564582" y="950026"/>
                </a:cubicBezTo>
                <a:cubicBezTo>
                  <a:pt x="7572823" y="892339"/>
                  <a:pt x="7600208" y="720923"/>
                  <a:pt x="7600208" y="653143"/>
                </a:cubicBezTo>
                <a:cubicBezTo>
                  <a:pt x="7600208" y="585733"/>
                  <a:pt x="7593136" y="518501"/>
                  <a:pt x="7588333" y="451263"/>
                </a:cubicBezTo>
                <a:cubicBezTo>
                  <a:pt x="7585218" y="407652"/>
                  <a:pt x="7599631" y="357711"/>
                  <a:pt x="7576458" y="320634"/>
                </a:cubicBezTo>
                <a:cubicBezTo>
                  <a:pt x="7536376" y="256503"/>
                  <a:pt x="7472459" y="209190"/>
                  <a:pt x="7410203" y="166255"/>
                </a:cubicBezTo>
                <a:cubicBezTo>
                  <a:pt x="7356263" y="129055"/>
                  <a:pt x="7292618" y="108181"/>
                  <a:pt x="7232073" y="83128"/>
                </a:cubicBezTo>
                <a:cubicBezTo>
                  <a:pt x="7081927" y="20998"/>
                  <a:pt x="7086393" y="27866"/>
                  <a:pt x="6947065" y="0"/>
                </a:cubicBezTo>
                <a:lnTo>
                  <a:pt x="6804562" y="23751"/>
                </a:lnTo>
                <a:cubicBezTo>
                  <a:pt x="6776914" y="28116"/>
                  <a:pt x="6747642" y="25798"/>
                  <a:pt x="6721434" y="35626"/>
                </a:cubicBezTo>
                <a:cubicBezTo>
                  <a:pt x="6683274" y="49936"/>
                  <a:pt x="6651008" y="76777"/>
                  <a:pt x="6614556" y="95003"/>
                </a:cubicBezTo>
                <a:cubicBezTo>
                  <a:pt x="6595490" y="104536"/>
                  <a:pt x="6574972" y="110837"/>
                  <a:pt x="6555180" y="118754"/>
                </a:cubicBezTo>
                <a:cubicBezTo>
                  <a:pt x="6527471" y="146463"/>
                  <a:pt x="6504657" y="180144"/>
                  <a:pt x="6472052" y="201881"/>
                </a:cubicBezTo>
                <a:cubicBezTo>
                  <a:pt x="6460177" y="209798"/>
                  <a:pt x="6447093" y="216150"/>
                  <a:pt x="6436426" y="225632"/>
                </a:cubicBezTo>
                <a:cubicBezTo>
                  <a:pt x="6411322" y="247947"/>
                  <a:pt x="6365175" y="296884"/>
                  <a:pt x="6365175" y="296884"/>
                </a:cubicBezTo>
                <a:lnTo>
                  <a:pt x="6341424" y="368135"/>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2" name="任意形状 121"/>
          <p:cNvSpPr/>
          <p:nvPr/>
        </p:nvSpPr>
        <p:spPr>
          <a:xfrm>
            <a:off x="2881298" y="5161673"/>
            <a:ext cx="4940135" cy="451262"/>
          </a:xfrm>
          <a:custGeom>
            <a:avLst/>
            <a:gdLst>
              <a:gd name="connsiteX0" fmla="*/ 4940135 w 4940135"/>
              <a:gd name="connsiteY0" fmla="*/ 0 h 451262"/>
              <a:gd name="connsiteX1" fmla="*/ 4880758 w 4940135"/>
              <a:gd name="connsiteY1" fmla="*/ 59377 h 451262"/>
              <a:gd name="connsiteX2" fmla="*/ 4536374 w 4940135"/>
              <a:gd name="connsiteY2" fmla="*/ 213756 h 451262"/>
              <a:gd name="connsiteX3" fmla="*/ 3811979 w 4940135"/>
              <a:gd name="connsiteY3" fmla="*/ 285008 h 451262"/>
              <a:gd name="connsiteX4" fmla="*/ 2149434 w 4940135"/>
              <a:gd name="connsiteY4" fmla="*/ 356260 h 451262"/>
              <a:gd name="connsiteX5" fmla="*/ 1662545 w 4940135"/>
              <a:gd name="connsiteY5" fmla="*/ 344384 h 451262"/>
              <a:gd name="connsiteX6" fmla="*/ 1531917 w 4940135"/>
              <a:gd name="connsiteY6" fmla="*/ 332509 h 451262"/>
              <a:gd name="connsiteX7" fmla="*/ 1306286 w 4940135"/>
              <a:gd name="connsiteY7" fmla="*/ 308758 h 451262"/>
              <a:gd name="connsiteX8" fmla="*/ 1068779 w 4940135"/>
              <a:gd name="connsiteY8" fmla="*/ 296883 h 451262"/>
              <a:gd name="connsiteX9" fmla="*/ 439387 w 4940135"/>
              <a:gd name="connsiteY9" fmla="*/ 261257 h 451262"/>
              <a:gd name="connsiteX10" fmla="*/ 71252 w 4940135"/>
              <a:gd name="connsiteY10" fmla="*/ 285008 h 451262"/>
              <a:gd name="connsiteX11" fmla="*/ 35626 w 4940135"/>
              <a:gd name="connsiteY11" fmla="*/ 296883 h 451262"/>
              <a:gd name="connsiteX12" fmla="*/ 23750 w 4940135"/>
              <a:gd name="connsiteY12" fmla="*/ 332509 h 451262"/>
              <a:gd name="connsiteX13" fmla="*/ 0 w 4940135"/>
              <a:gd name="connsiteY13" fmla="*/ 415636 h 451262"/>
              <a:gd name="connsiteX14" fmla="*/ 11875 w 4940135"/>
              <a:gd name="connsiteY14" fmla="*/ 451262 h 4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40135" h="451262">
                <a:moveTo>
                  <a:pt x="4940135" y="0"/>
                </a:moveTo>
                <a:cubicBezTo>
                  <a:pt x="4920343" y="19792"/>
                  <a:pt x="4903859" y="43571"/>
                  <a:pt x="4880758" y="59377"/>
                </a:cubicBezTo>
                <a:cubicBezTo>
                  <a:pt x="4775185" y="131611"/>
                  <a:pt x="4662266" y="186971"/>
                  <a:pt x="4536374" y="213756"/>
                </a:cubicBezTo>
                <a:cubicBezTo>
                  <a:pt x="4199322" y="285469"/>
                  <a:pt x="4144333" y="273547"/>
                  <a:pt x="3811979" y="285008"/>
                </a:cubicBezTo>
                <a:cubicBezTo>
                  <a:pt x="2672512" y="361998"/>
                  <a:pt x="3226764" y="339936"/>
                  <a:pt x="2149434" y="356260"/>
                </a:cubicBezTo>
                <a:lnTo>
                  <a:pt x="1662545" y="344384"/>
                </a:lnTo>
                <a:cubicBezTo>
                  <a:pt x="1618855" y="342704"/>
                  <a:pt x="1575422" y="336860"/>
                  <a:pt x="1531917" y="332509"/>
                </a:cubicBezTo>
                <a:cubicBezTo>
                  <a:pt x="1456666" y="324984"/>
                  <a:pt x="1381689" y="314558"/>
                  <a:pt x="1306286" y="308758"/>
                </a:cubicBezTo>
                <a:cubicBezTo>
                  <a:pt x="1227252" y="302678"/>
                  <a:pt x="1147845" y="302531"/>
                  <a:pt x="1068779" y="296883"/>
                </a:cubicBezTo>
                <a:cubicBezTo>
                  <a:pt x="494503" y="255863"/>
                  <a:pt x="1162738" y="284590"/>
                  <a:pt x="439387" y="261257"/>
                </a:cubicBezTo>
                <a:cubicBezTo>
                  <a:pt x="303849" y="266470"/>
                  <a:pt x="193725" y="254389"/>
                  <a:pt x="71252" y="285008"/>
                </a:cubicBezTo>
                <a:cubicBezTo>
                  <a:pt x="59108" y="288044"/>
                  <a:pt x="47501" y="292925"/>
                  <a:pt x="35626" y="296883"/>
                </a:cubicBezTo>
                <a:cubicBezTo>
                  <a:pt x="31667" y="308758"/>
                  <a:pt x="27189" y="320473"/>
                  <a:pt x="23750" y="332509"/>
                </a:cubicBezTo>
                <a:cubicBezTo>
                  <a:pt x="-6081" y="436914"/>
                  <a:pt x="28479" y="330197"/>
                  <a:pt x="0" y="415636"/>
                </a:cubicBezTo>
                <a:lnTo>
                  <a:pt x="11875" y="45126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6" name="组合 5">
            <a:extLst>
              <a:ext uri="{FF2B5EF4-FFF2-40B4-BE49-F238E27FC236}">
                <a16:creationId xmlns:a16="http://schemas.microsoft.com/office/drawing/2014/main" id="{454E3C84-CD56-1F49-A868-E73A8229DB62}"/>
              </a:ext>
            </a:extLst>
          </p:cNvPr>
          <p:cNvGrpSpPr/>
          <p:nvPr/>
        </p:nvGrpSpPr>
        <p:grpSpPr>
          <a:xfrm>
            <a:off x="-108519" y="1124744"/>
            <a:ext cx="6624735" cy="1577365"/>
            <a:chOff x="-108519" y="1124744"/>
            <a:chExt cx="6624735" cy="1577365"/>
          </a:xfrm>
        </p:grpSpPr>
        <p:sp>
          <p:nvSpPr>
            <p:cNvPr id="39" name="文本框 38">
              <a:extLst>
                <a:ext uri="{FF2B5EF4-FFF2-40B4-BE49-F238E27FC236}">
                  <a16:creationId xmlns:a16="http://schemas.microsoft.com/office/drawing/2014/main" id="{DB723522-2DA8-E747-88F6-6C9D689067A6}"/>
                </a:ext>
              </a:extLst>
            </p:cNvPr>
            <p:cNvSpPr txBox="1"/>
            <p:nvPr/>
          </p:nvSpPr>
          <p:spPr>
            <a:xfrm>
              <a:off x="-108519" y="1158410"/>
              <a:ext cx="1747774"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十字</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40" name="直线连接符 39">
              <a:extLst>
                <a:ext uri="{FF2B5EF4-FFF2-40B4-BE49-F238E27FC236}">
                  <a16:creationId xmlns:a16="http://schemas.microsoft.com/office/drawing/2014/main" id="{C77D3555-6A50-204C-9867-09ACBDF84910}"/>
                </a:ext>
              </a:extLst>
            </p:cNvPr>
            <p:cNvCxnSpPr>
              <a:cxnSpLocks/>
            </p:cNvCxnSpPr>
            <p:nvPr/>
          </p:nvCxnSpPr>
          <p:spPr>
            <a:xfrm>
              <a:off x="1547664" y="1124744"/>
              <a:ext cx="0" cy="120032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4372D9A7-0555-D34E-95F0-FDC847F14299}"/>
                </a:ext>
              </a:extLst>
            </p:cNvPr>
            <p:cNvSpPr/>
            <p:nvPr/>
          </p:nvSpPr>
          <p:spPr>
            <a:xfrm>
              <a:off x="1639254" y="1157268"/>
              <a:ext cx="4876961" cy="5184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把邻接表和逆邻接表结合起来</a:t>
              </a:r>
            </a:p>
          </p:txBody>
        </p:sp>
        <p:sp>
          <p:nvSpPr>
            <p:cNvPr id="42" name="矩形 41">
              <a:extLst>
                <a:ext uri="{FF2B5EF4-FFF2-40B4-BE49-F238E27FC236}">
                  <a16:creationId xmlns:a16="http://schemas.microsoft.com/office/drawing/2014/main" id="{8956DE29-433D-8A49-85AE-6CFD343019A6}"/>
                </a:ext>
              </a:extLst>
            </p:cNvPr>
            <p:cNvSpPr/>
            <p:nvPr/>
          </p:nvSpPr>
          <p:spPr>
            <a:xfrm>
              <a:off x="1639254" y="1766835"/>
              <a:ext cx="4876962" cy="9352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结点包含</a:t>
              </a:r>
              <a:r>
                <a:rPr kumimoji="1" lang="en-US" altLang="zh-CN" sz="2400" dirty="0">
                  <a:solidFill>
                    <a:schemeClr val="tx1"/>
                  </a:solidFill>
                  <a:latin typeface="Microsoft YaHei" charset="-122"/>
                  <a:ea typeface="Microsoft YaHei" charset="-122"/>
                  <a:cs typeface="Microsoft YaHei" charset="-122"/>
                </a:rPr>
                <a:t>5</a:t>
              </a:r>
              <a:r>
                <a:rPr kumimoji="1" lang="zh-CN" altLang="en-US" sz="2400" dirty="0">
                  <a:solidFill>
                    <a:schemeClr val="tx1"/>
                  </a:solidFill>
                  <a:latin typeface="Microsoft YaHei" charset="-122"/>
                  <a:ea typeface="Microsoft YaHei" charset="-122"/>
                  <a:cs typeface="Microsoft YaHei" charset="-122"/>
                </a:rPr>
                <a:t>个域：边的起点，终点，权重，入边链指针，出边链指针</a:t>
              </a:r>
            </a:p>
          </p:txBody>
        </p:sp>
      </p:grpSp>
    </p:spTree>
    <p:extLst>
      <p:ext uri="{BB962C8B-B14F-4D97-AF65-F5344CB8AC3E}">
        <p14:creationId xmlns:p14="http://schemas.microsoft.com/office/powerpoint/2010/main" val="21409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ppt_x"/>
                                          </p:val>
                                        </p:tav>
                                        <p:tav tm="100000">
                                          <p:val>
                                            <p:strVal val="#ppt_x"/>
                                          </p:val>
                                        </p:tav>
                                      </p:tavLst>
                                    </p:anim>
                                    <p:anim calcmode="lin" valueType="num">
                                      <p:cBhvr additive="base">
                                        <p:cTn id="30" dur="500" fill="hold"/>
                                        <p:tgtEl>
                                          <p:spTgt spid="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anim calcmode="lin" valueType="num">
                                      <p:cBhvr additive="base">
                                        <p:cTn id="53" dur="500" fill="hold"/>
                                        <p:tgtEl>
                                          <p:spTgt spid="103"/>
                                        </p:tgtEl>
                                        <p:attrNameLst>
                                          <p:attrName>ppt_x</p:attrName>
                                        </p:attrNameLst>
                                      </p:cBhvr>
                                      <p:tavLst>
                                        <p:tav tm="0">
                                          <p:val>
                                            <p:strVal val="#ppt_x"/>
                                          </p:val>
                                        </p:tav>
                                        <p:tav tm="100000">
                                          <p:val>
                                            <p:strVal val="#ppt_x"/>
                                          </p:val>
                                        </p:tav>
                                      </p:tavLst>
                                    </p:anim>
                                    <p:anim calcmode="lin" valueType="num">
                                      <p:cBhvr additive="base">
                                        <p:cTn id="54" dur="500" fill="hold"/>
                                        <p:tgtEl>
                                          <p:spTgt spid="10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 calcmode="lin" valueType="num">
                                      <p:cBhvr additive="base">
                                        <p:cTn id="61" dur="500" fill="hold"/>
                                        <p:tgtEl>
                                          <p:spTgt spid="105"/>
                                        </p:tgtEl>
                                        <p:attrNameLst>
                                          <p:attrName>ppt_x</p:attrName>
                                        </p:attrNameLst>
                                      </p:cBhvr>
                                      <p:tavLst>
                                        <p:tav tm="0">
                                          <p:val>
                                            <p:strVal val="#ppt_x"/>
                                          </p:val>
                                        </p:tav>
                                        <p:tav tm="100000">
                                          <p:val>
                                            <p:strVal val="#ppt_x"/>
                                          </p:val>
                                        </p:tav>
                                      </p:tavLst>
                                    </p:anim>
                                    <p:anim calcmode="lin" valueType="num">
                                      <p:cBhvr additive="base">
                                        <p:cTn id="62" dur="500" fill="hold"/>
                                        <p:tgtEl>
                                          <p:spTgt spid="10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anim calcmode="lin" valueType="num">
                                      <p:cBhvr additive="base">
                                        <p:cTn id="65" dur="500" fill="hold"/>
                                        <p:tgtEl>
                                          <p:spTgt spid="106"/>
                                        </p:tgtEl>
                                        <p:attrNameLst>
                                          <p:attrName>ppt_x</p:attrName>
                                        </p:attrNameLst>
                                      </p:cBhvr>
                                      <p:tavLst>
                                        <p:tav tm="0">
                                          <p:val>
                                            <p:strVal val="#ppt_x"/>
                                          </p:val>
                                        </p:tav>
                                        <p:tav tm="100000">
                                          <p:val>
                                            <p:strVal val="#ppt_x"/>
                                          </p:val>
                                        </p:tav>
                                      </p:tavLst>
                                    </p:anim>
                                    <p:anim calcmode="lin" valueType="num">
                                      <p:cBhvr additive="base">
                                        <p:cTn id="66" dur="500" fill="hold"/>
                                        <p:tgtEl>
                                          <p:spTgt spid="10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additive="base">
                                        <p:cTn id="69" dur="500" fill="hold"/>
                                        <p:tgtEl>
                                          <p:spTgt spid="107"/>
                                        </p:tgtEl>
                                        <p:attrNameLst>
                                          <p:attrName>ppt_x</p:attrName>
                                        </p:attrNameLst>
                                      </p:cBhvr>
                                      <p:tavLst>
                                        <p:tav tm="0">
                                          <p:val>
                                            <p:strVal val="#ppt_x"/>
                                          </p:val>
                                        </p:tav>
                                        <p:tav tm="100000">
                                          <p:val>
                                            <p:strVal val="#ppt_x"/>
                                          </p:val>
                                        </p:tav>
                                      </p:tavLst>
                                    </p:anim>
                                    <p:anim calcmode="lin" valueType="num">
                                      <p:cBhvr additive="base">
                                        <p:cTn id="70" dur="500" fill="hold"/>
                                        <p:tgtEl>
                                          <p:spTgt spid="10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additive="base">
                                        <p:cTn id="73" dur="500" fill="hold"/>
                                        <p:tgtEl>
                                          <p:spTgt spid="108"/>
                                        </p:tgtEl>
                                        <p:attrNameLst>
                                          <p:attrName>ppt_x</p:attrName>
                                        </p:attrNameLst>
                                      </p:cBhvr>
                                      <p:tavLst>
                                        <p:tav tm="0">
                                          <p:val>
                                            <p:strVal val="#ppt_x"/>
                                          </p:val>
                                        </p:tav>
                                        <p:tav tm="100000">
                                          <p:val>
                                            <p:strVal val="#ppt_x"/>
                                          </p:val>
                                        </p:tav>
                                      </p:tavLst>
                                    </p:anim>
                                    <p:anim calcmode="lin" valueType="num">
                                      <p:cBhvr additive="base">
                                        <p:cTn id="74" dur="500" fill="hold"/>
                                        <p:tgtEl>
                                          <p:spTgt spid="10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14"/>
                                        </p:tgtEl>
                                        <p:attrNameLst>
                                          <p:attrName>style.visibility</p:attrName>
                                        </p:attrNameLst>
                                      </p:cBhvr>
                                      <p:to>
                                        <p:strVal val="visible"/>
                                      </p:to>
                                    </p:set>
                                    <p:anim calcmode="lin" valueType="num">
                                      <p:cBhvr additive="base">
                                        <p:cTn id="101" dur="500" fill="hold"/>
                                        <p:tgtEl>
                                          <p:spTgt spid="114"/>
                                        </p:tgtEl>
                                        <p:attrNameLst>
                                          <p:attrName>ppt_x</p:attrName>
                                        </p:attrNameLst>
                                      </p:cBhvr>
                                      <p:tavLst>
                                        <p:tav tm="0">
                                          <p:val>
                                            <p:strVal val="#ppt_x"/>
                                          </p:val>
                                        </p:tav>
                                        <p:tav tm="100000">
                                          <p:val>
                                            <p:strVal val="#ppt_x"/>
                                          </p:val>
                                        </p:tav>
                                      </p:tavLst>
                                    </p:anim>
                                    <p:anim calcmode="lin" valueType="num">
                                      <p:cBhvr additive="base">
                                        <p:cTn id="1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additive="base">
                                        <p:cTn id="107" dur="500" fill="hold"/>
                                        <p:tgtEl>
                                          <p:spTgt spid="118"/>
                                        </p:tgtEl>
                                        <p:attrNameLst>
                                          <p:attrName>ppt_x</p:attrName>
                                        </p:attrNameLst>
                                      </p:cBhvr>
                                      <p:tavLst>
                                        <p:tav tm="0">
                                          <p:val>
                                            <p:strVal val="#ppt_x"/>
                                          </p:val>
                                        </p:tav>
                                        <p:tav tm="100000">
                                          <p:val>
                                            <p:strVal val="#ppt_x"/>
                                          </p:val>
                                        </p:tav>
                                      </p:tavLst>
                                    </p:anim>
                                    <p:anim calcmode="lin" valueType="num">
                                      <p:cBhvr additive="base">
                                        <p:cTn id="10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9"/>
                                        </p:tgtEl>
                                        <p:attrNameLst>
                                          <p:attrName>style.visibility</p:attrName>
                                        </p:attrNameLst>
                                      </p:cBhvr>
                                      <p:to>
                                        <p:strVal val="visible"/>
                                      </p:to>
                                    </p:set>
                                    <p:anim calcmode="lin" valueType="num">
                                      <p:cBhvr additive="base">
                                        <p:cTn id="113" dur="500" fill="hold"/>
                                        <p:tgtEl>
                                          <p:spTgt spid="119"/>
                                        </p:tgtEl>
                                        <p:attrNameLst>
                                          <p:attrName>ppt_x</p:attrName>
                                        </p:attrNameLst>
                                      </p:cBhvr>
                                      <p:tavLst>
                                        <p:tav tm="0">
                                          <p:val>
                                            <p:strVal val="#ppt_x"/>
                                          </p:val>
                                        </p:tav>
                                        <p:tav tm="100000">
                                          <p:val>
                                            <p:strVal val="#ppt_x"/>
                                          </p:val>
                                        </p:tav>
                                      </p:tavLst>
                                    </p:anim>
                                    <p:anim calcmode="lin" valueType="num">
                                      <p:cBhvr additive="base">
                                        <p:cTn id="1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1"/>
                                        </p:tgtEl>
                                        <p:attrNameLst>
                                          <p:attrName>style.visibility</p:attrName>
                                        </p:attrNameLst>
                                      </p:cBhvr>
                                      <p:to>
                                        <p:strVal val="visible"/>
                                      </p:to>
                                    </p:set>
                                    <p:anim calcmode="lin" valueType="num">
                                      <p:cBhvr additive="base">
                                        <p:cTn id="119" dur="500" fill="hold"/>
                                        <p:tgtEl>
                                          <p:spTgt spid="121"/>
                                        </p:tgtEl>
                                        <p:attrNameLst>
                                          <p:attrName>ppt_x</p:attrName>
                                        </p:attrNameLst>
                                      </p:cBhvr>
                                      <p:tavLst>
                                        <p:tav tm="0">
                                          <p:val>
                                            <p:strVal val="#ppt_x"/>
                                          </p:val>
                                        </p:tav>
                                        <p:tav tm="100000">
                                          <p:val>
                                            <p:strVal val="#ppt_x"/>
                                          </p:val>
                                        </p:tav>
                                      </p:tavLst>
                                    </p:anim>
                                    <p:anim calcmode="lin" valueType="num">
                                      <p:cBhvr additive="base">
                                        <p:cTn id="120"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2"/>
                                        </p:tgtEl>
                                        <p:attrNameLst>
                                          <p:attrName>style.visibility</p:attrName>
                                        </p:attrNameLst>
                                      </p:cBhvr>
                                      <p:to>
                                        <p:strVal val="visible"/>
                                      </p:to>
                                    </p:set>
                                    <p:anim calcmode="lin" valueType="num">
                                      <p:cBhvr additive="base">
                                        <p:cTn id="125" dur="500" fill="hold"/>
                                        <p:tgtEl>
                                          <p:spTgt spid="122"/>
                                        </p:tgtEl>
                                        <p:attrNameLst>
                                          <p:attrName>ppt_x</p:attrName>
                                        </p:attrNameLst>
                                      </p:cBhvr>
                                      <p:tavLst>
                                        <p:tav tm="0">
                                          <p:val>
                                            <p:strVal val="#ppt_x"/>
                                          </p:val>
                                        </p:tav>
                                        <p:tav tm="100000">
                                          <p:val>
                                            <p:strVal val="#ppt_x"/>
                                          </p:val>
                                        </p:tav>
                                      </p:tavLst>
                                    </p:anim>
                                    <p:anim calcmode="lin" valueType="num">
                                      <p:cBhvr additive="base">
                                        <p:cTn id="12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113" grpId="0" animBg="1"/>
      <p:bldP spid="114" grpId="0" animBg="1"/>
      <p:bldP spid="118" grpId="0" animBg="1"/>
      <p:bldP spid="119" grpId="0" animBg="1"/>
      <p:bldP spid="121" grpId="0" animBg="1"/>
      <p:bldP spid="1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56" name="Object 4"/>
          <p:cNvGraphicFramePr>
            <a:graphicFrameLocks noChangeAspect="1"/>
          </p:cNvGraphicFramePr>
          <p:nvPr>
            <p:extLst>
              <p:ext uri="{D42A27DB-BD31-4B8C-83A1-F6EECF244321}">
                <p14:modId xmlns:p14="http://schemas.microsoft.com/office/powerpoint/2010/main" val="1112802522"/>
              </p:ext>
            </p:extLst>
          </p:nvPr>
        </p:nvGraphicFramePr>
        <p:xfrm>
          <a:off x="3255618" y="2070812"/>
          <a:ext cx="2300456" cy="2690016"/>
        </p:xfrm>
        <a:graphic>
          <a:graphicData uri="http://schemas.openxmlformats.org/presentationml/2006/ole">
            <mc:AlternateContent xmlns:mc="http://schemas.openxmlformats.org/markup-compatibility/2006">
              <mc:Choice xmlns:v="urn:schemas-microsoft-com:vml" Requires="v">
                <p:oleObj spid="_x0000_s30777"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3255618" y="2070812"/>
                        <a:ext cx="2300456" cy="2690016"/>
                      </a:xfrm>
                      <a:prstGeom prst="rect">
                        <a:avLst/>
                      </a:prstGeom>
                      <a:noFill/>
                      <a:extLst/>
                    </p:spPr>
                  </p:pic>
                </p:oleObj>
              </mc:Fallback>
            </mc:AlternateContent>
          </a:graphicData>
        </a:graphic>
      </p:graphicFrame>
      <p:graphicFrame>
        <p:nvGraphicFramePr>
          <p:cNvPr id="57" name="Group 124"/>
          <p:cNvGraphicFramePr>
            <a:graphicFrameLocks noGrp="1"/>
          </p:cNvGraphicFramePr>
          <p:nvPr>
            <p:extLst>
              <p:ext uri="{D42A27DB-BD31-4B8C-83A1-F6EECF244321}">
                <p14:modId xmlns:p14="http://schemas.microsoft.com/office/powerpoint/2010/main" val="795570664"/>
              </p:ext>
            </p:extLst>
          </p:nvPr>
        </p:nvGraphicFramePr>
        <p:xfrm>
          <a:off x="971600" y="4745339"/>
          <a:ext cx="7467600" cy="180778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933450">
                  <a:extLst>
                    <a:ext uri="{9D8B030D-6E8A-4147-A177-3AD203B41FA5}">
                      <a16:colId xmlns:a16="http://schemas.microsoft.com/office/drawing/2014/main" val="20007"/>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8" name="Group 175"/>
          <p:cNvGraphicFramePr>
            <a:graphicFrameLocks noGrp="1"/>
          </p:cNvGraphicFramePr>
          <p:nvPr>
            <p:extLst>
              <p:ext uri="{D42A27DB-BD31-4B8C-83A1-F6EECF244321}">
                <p14:modId xmlns:p14="http://schemas.microsoft.com/office/powerpoint/2010/main" val="922963626"/>
              </p:ext>
            </p:extLst>
          </p:nvPr>
        </p:nvGraphicFramePr>
        <p:xfrm>
          <a:off x="971600" y="4745339"/>
          <a:ext cx="7467600" cy="180778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933450">
                  <a:extLst>
                    <a:ext uri="{9D8B030D-6E8A-4147-A177-3AD203B41FA5}">
                      <a16:colId xmlns:a16="http://schemas.microsoft.com/office/drawing/2014/main" val="20007"/>
                    </a:ext>
                  </a:extLst>
                </a:gridCol>
              </a:tblGrid>
              <a:tr h="5111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dirty="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12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2"/>
          <p:cNvGraphicFramePr>
            <a:graphicFrameLocks noChangeAspect="1"/>
          </p:cNvGraphicFramePr>
          <p:nvPr>
            <p:extLst>
              <p:ext uri="{D42A27DB-BD31-4B8C-83A1-F6EECF244321}">
                <p14:modId xmlns:p14="http://schemas.microsoft.com/office/powerpoint/2010/main" val="39886644"/>
              </p:ext>
            </p:extLst>
          </p:nvPr>
        </p:nvGraphicFramePr>
        <p:xfrm>
          <a:off x="2647575" y="1804740"/>
          <a:ext cx="3810000" cy="2619375"/>
        </p:xfrm>
        <a:graphic>
          <a:graphicData uri="http://schemas.openxmlformats.org/presentationml/2006/ole">
            <mc:AlternateContent xmlns:mc="http://schemas.openxmlformats.org/markup-compatibility/2006">
              <mc:Choice xmlns:v="urn:schemas-microsoft-com:vml" Requires="v">
                <p:oleObj spid="_x0000_s31849" r:id="rId3" imgW="4355211" imgH="1220343" progId="">
                  <p:embed/>
                </p:oleObj>
              </mc:Choice>
              <mc:Fallback>
                <p:oleObj r:id="rId3"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8103" b="22124"/>
                      <a:stretch>
                        <a:fillRect/>
                      </a:stretch>
                    </p:blipFill>
                    <p:spPr bwMode="auto">
                      <a:xfrm>
                        <a:off x="2647575" y="1804740"/>
                        <a:ext cx="3810000" cy="261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8"/>
          <p:cNvGraphicFramePr>
            <a:graphicFrameLocks noChangeAspect="1"/>
          </p:cNvGraphicFramePr>
          <p:nvPr>
            <p:extLst>
              <p:ext uri="{D42A27DB-BD31-4B8C-83A1-F6EECF244321}">
                <p14:modId xmlns:p14="http://schemas.microsoft.com/office/powerpoint/2010/main" val="1054196692"/>
              </p:ext>
            </p:extLst>
          </p:nvPr>
        </p:nvGraphicFramePr>
        <p:xfrm>
          <a:off x="899592" y="4314825"/>
          <a:ext cx="6477000" cy="2543175"/>
        </p:xfrm>
        <a:graphic>
          <a:graphicData uri="http://schemas.openxmlformats.org/presentationml/2006/ole">
            <mc:AlternateContent xmlns:mc="http://schemas.openxmlformats.org/markup-compatibility/2006">
              <mc:Choice xmlns:v="urn:schemas-microsoft-com:vml" Requires="v">
                <p:oleObj spid="_x0000_s31850" r:id="rId5" imgW="4355211" imgH="1220343" progId="">
                  <p:embed/>
                </p:oleObj>
              </mc:Choice>
              <mc:Fallback>
                <p:oleObj r:id="rId5"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7414" b="26682"/>
                      <a:stretch>
                        <a:fillRect/>
                      </a:stretch>
                    </p:blipFill>
                    <p:spPr bwMode="auto">
                      <a:xfrm>
                        <a:off x="899592" y="4314825"/>
                        <a:ext cx="64770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52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36375" y="2329979"/>
            <a:ext cx="5232400" cy="292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37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1607248" y="1124744"/>
            <a:ext cx="5890654" cy="706553"/>
            <a:chOff x="1472771" y="1271764"/>
            <a:chExt cx="5987747" cy="706553"/>
          </a:xfrm>
        </p:grpSpPr>
        <p:sp>
          <p:nvSpPr>
            <p:cNvPr id="7" name="文本框 6"/>
            <p:cNvSpPr txBox="1"/>
            <p:nvPr/>
          </p:nvSpPr>
          <p:spPr>
            <a:xfrm>
              <a:off x="1472771" y="1331986"/>
              <a:ext cx="658754"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图</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非线性数据</a:t>
              </a:r>
              <a:r>
                <a:rPr kumimoji="1" lang="zh-CN" altLang="en-US" sz="2400">
                  <a:solidFill>
                    <a:schemeClr val="tx1"/>
                  </a:solidFill>
                  <a:latin typeface="Microsoft YaHei" charset="-122"/>
                  <a:ea typeface="Microsoft YaHei" charset="-122"/>
                  <a:cs typeface="Microsoft YaHei" charset="-122"/>
                </a:rPr>
                <a:t>结构，表示多</a:t>
              </a:r>
              <a:r>
                <a:rPr kumimoji="1" lang="zh-CN" altLang="en-US" sz="2400" dirty="0">
                  <a:solidFill>
                    <a:schemeClr val="tx1"/>
                  </a:solidFill>
                  <a:latin typeface="Microsoft YaHei" charset="-122"/>
                  <a:ea typeface="Microsoft YaHei" charset="-122"/>
                  <a:cs typeface="Microsoft YaHei" charset="-122"/>
                </a:rPr>
                <a:t>对多的关系</a:t>
              </a:r>
            </a:p>
          </p:txBody>
        </p:sp>
      </p:grpSp>
      <mc:AlternateContent xmlns:mc="http://schemas.openxmlformats.org/markup-compatibility/2006" xmlns:a14="http://schemas.microsoft.com/office/drawing/2010/main">
        <mc:Choice Requires="a14">
          <p:sp>
            <p:nvSpPr>
              <p:cNvPr id="3" name="文本框 2"/>
              <p:cNvSpPr txBox="1"/>
              <p:nvPr/>
            </p:nvSpPr>
            <p:spPr>
              <a:xfrm>
                <a:off x="3733536" y="2209642"/>
                <a:ext cx="163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𝐺</m:t>
                      </m:r>
                      <m:r>
                        <a:rPr kumimoji="1" lang="en-US" altLang="zh-CN" sz="2400" b="0" i="1" smtClean="0">
                          <a:latin typeface="Cambria Math" charset="0"/>
                        </a:rPr>
                        <m:t>=(</m:t>
                      </m:r>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𝐸</m:t>
                      </m:r>
                      <m:r>
                        <a:rPr kumimoji="1" lang="en-US" altLang="zh-CN" sz="2400" b="0" i="1" smtClean="0">
                          <a:latin typeface="Cambria Math" charset="0"/>
                        </a:rPr>
                        <m:t>)</m:t>
                      </m:r>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733536" y="2209642"/>
                <a:ext cx="1638077" cy="461665"/>
              </a:xfrm>
              <a:prstGeom prst="rect">
                <a:avLst/>
              </a:prstGeom>
              <a:blipFill rotWithShape="0">
                <a:blip r:embed="rId2"/>
                <a:stretch>
                  <a:fillRect r="-743" b="-17105"/>
                </a:stretch>
              </a:blipFill>
            </p:spPr>
            <p:txBody>
              <a:bodyPr/>
              <a:lstStyle/>
              <a:p>
                <a:r>
                  <a:rPr lang="zh-CN" altLang="en-US">
                    <a:noFill/>
                  </a:rPr>
                  <a:t> </a:t>
                </a:r>
              </a:p>
            </p:txBody>
          </p:sp>
        </mc:Fallback>
      </mc:AlternateContent>
      <p:grpSp>
        <p:nvGrpSpPr>
          <p:cNvPr id="12" name="组 11"/>
          <p:cNvGrpSpPr/>
          <p:nvPr/>
        </p:nvGrpSpPr>
        <p:grpSpPr>
          <a:xfrm>
            <a:off x="-36512" y="2970312"/>
            <a:ext cx="5508104" cy="1172150"/>
            <a:chOff x="323528" y="2885711"/>
            <a:chExt cx="5508104" cy="1172150"/>
          </a:xfrm>
        </p:grpSpPr>
        <mc:AlternateContent xmlns:mc="http://schemas.openxmlformats.org/markup-compatibility/2006" xmlns:a14="http://schemas.microsoft.com/office/drawing/2010/main">
          <mc:Choice Requires="a14">
            <p:sp>
              <p:nvSpPr>
                <p:cNvPr id="31" name="TextBox 1"/>
                <p:cNvSpPr txBox="1"/>
                <p:nvPr/>
              </p:nvSpPr>
              <p:spPr>
                <a:xfrm>
                  <a:off x="323528" y="3633129"/>
                  <a:ext cx="5508104" cy="424732"/>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a:rPr lang="en-US" altLang="zh-CN" b="0" i="1" dirty="0" smtClean="0">
                            <a:solidFill>
                              <a:schemeClr val="bg1">
                                <a:lumMod val="50000"/>
                              </a:schemeClr>
                            </a:solidFill>
                            <a:latin typeface="Cambria Math" charset="0"/>
                            <a:ea typeface="Microsoft YaHei" charset="-122"/>
                            <a:cs typeface="Microsoft YaHei" charset="-122"/>
                          </a:rPr>
                          <m:t>𝑉</m:t>
                        </m:r>
                        <m:r>
                          <a:rPr lang="en-US" altLang="zh-CN" b="0" i="1" dirty="0"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dirty="0"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b="0" i="1" dirty="0"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dirty="0" smtClean="0">
                                    <a:solidFill>
                                      <a:schemeClr val="bg1">
                                        <a:lumMod val="50000"/>
                                      </a:schemeClr>
                                    </a:solidFill>
                                    <a:latin typeface="Cambria Math" charset="0"/>
                                    <a:ea typeface="Microsoft YaHei" charset="-122"/>
                                    <a:cs typeface="Microsoft YaHei" charset="-122"/>
                                  </a:rPr>
                                  <m:t>𝑣</m:t>
                                </m:r>
                              </m:e>
                              <m:sub>
                                <m:r>
                                  <a:rPr lang="en-US" altLang="zh-CN" b="0" i="1" dirty="0" smtClean="0">
                                    <a:solidFill>
                                      <a:schemeClr val="bg1">
                                        <a:lumMod val="50000"/>
                                      </a:schemeClr>
                                    </a:solidFill>
                                    <a:latin typeface="Cambria Math" charset="0"/>
                                    <a:ea typeface="Microsoft YaHei" charset="-122"/>
                                    <a:cs typeface="Microsoft YaHei" charset="-122"/>
                                  </a:rPr>
                                  <m:t>𝑖</m:t>
                                </m:r>
                              </m:sub>
                            </m:sSub>
                          </m:e>
                          <m:e>
                            <m:r>
                              <a:rPr lang="en-US" altLang="zh-CN" i="1" dirty="0">
                                <a:solidFill>
                                  <a:schemeClr val="bg1">
                                    <a:lumMod val="50000"/>
                                  </a:schemeClr>
                                </a:solidFill>
                                <a:latin typeface="Cambria Math" charset="0"/>
                                <a:ea typeface="Microsoft YaHei" charset="-122"/>
                                <a:cs typeface="Microsoft YaHei" charset="-122"/>
                              </a:rPr>
                              <m:t>0</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𝑖</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−1,</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≥0,</m:t>
                            </m:r>
                            <m:sSub>
                              <m:sSubPr>
                                <m:ctrlPr>
                                  <a:rPr lang="en-US" altLang="zh-CN" i="1" dirty="0">
                                    <a:solidFill>
                                      <a:schemeClr val="bg1">
                                        <a:lumMod val="50000"/>
                                      </a:schemeClr>
                                    </a:solidFill>
                                    <a:latin typeface="Cambria Math" panose="02040503050406030204" pitchFamily="18" charset="0"/>
                                    <a:ea typeface="Cambria Math" charset="0"/>
                                    <a:cs typeface="Cambria Math" charset="0"/>
                                  </a:rPr>
                                </m:ctrlPr>
                              </m:sSubPr>
                              <m:e>
                                <m:r>
                                  <a:rPr lang="en-US" altLang="zh-CN" i="1" dirty="0">
                                    <a:solidFill>
                                      <a:schemeClr val="bg1">
                                        <a:lumMod val="50000"/>
                                      </a:schemeClr>
                                    </a:solidFill>
                                    <a:latin typeface="Cambria Math" charset="0"/>
                                    <a:ea typeface="Cambria Math" charset="0"/>
                                    <a:cs typeface="Cambria Math" charset="0"/>
                                  </a:rPr>
                                  <m:t>𝑣</m:t>
                                </m:r>
                              </m:e>
                              <m:sub>
                                <m:r>
                                  <a:rPr lang="en-US" altLang="zh-CN" i="1" dirty="0">
                                    <a:solidFill>
                                      <a:schemeClr val="bg1">
                                        <a:lumMod val="50000"/>
                                      </a:schemeClr>
                                    </a:solidFill>
                                    <a:latin typeface="Cambria Math" charset="0"/>
                                    <a:ea typeface="Cambria Math" charset="0"/>
                                    <a:cs typeface="Cambria Math" charset="0"/>
                                  </a:rPr>
                                  <m:t>𝑖</m:t>
                                </m:r>
                              </m:sub>
                            </m:sSub>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𝑉𝑒𝑟𝑡𝑒𝑥𝑇𝑦𝑝𝑒</m:t>
                            </m:r>
                          </m:e>
                        </m:d>
                      </m:oMath>
                    </m:oMathPara>
                  </a14:m>
                  <a:endParaRPr lang="zh-CN" altLang="en-US" dirty="0">
                    <a:solidFill>
                      <a:schemeClr val="bg1">
                        <a:lumMod val="50000"/>
                      </a:schemeClr>
                    </a:solidFill>
                    <a:latin typeface="Microsoft YaHei" charset="-122"/>
                    <a:ea typeface="Microsoft YaHei" charset="-122"/>
                    <a:cs typeface="Microsoft YaHei" charset="-122"/>
                  </a:endParaRPr>
                </a:p>
              </p:txBody>
            </p:sp>
          </mc:Choice>
          <mc:Fallback xmlns="">
            <p:sp>
              <p:nvSpPr>
                <p:cNvPr id="31" name="TextBox 1"/>
                <p:cNvSpPr txBox="1">
                  <a:spLocks noRot="1" noChangeAspect="1" noMove="1" noResize="1" noEditPoints="1" noAdjustHandles="1" noChangeArrowheads="1" noChangeShapeType="1" noTextEdit="1"/>
                </p:cNvSpPr>
                <p:nvPr/>
              </p:nvSpPr>
              <p:spPr>
                <a:xfrm>
                  <a:off x="323528" y="3633129"/>
                  <a:ext cx="5508104" cy="424732"/>
                </a:xfrm>
                <a:prstGeom prst="rect">
                  <a:avLst/>
                </a:prstGeom>
                <a:blipFill rotWithShape="0">
                  <a:blip r:embed="rId3"/>
                  <a:stretch>
                    <a:fillRect b="-4286"/>
                  </a:stretch>
                </a:blipFill>
              </p:spPr>
              <p:txBody>
                <a:bodyPr/>
                <a:lstStyle/>
                <a:p>
                  <a:r>
                    <a:rPr lang="zh-CN" altLang="en-US">
                      <a:noFill/>
                    </a:rPr>
                    <a:t> </a:t>
                  </a:r>
                </a:p>
              </p:txBody>
            </p:sp>
          </mc:Fallback>
        </mc:AlternateContent>
        <p:sp>
          <p:nvSpPr>
            <p:cNvPr id="33" name="Rounded Rectangle 2"/>
            <p:cNvSpPr/>
            <p:nvPr/>
          </p:nvSpPr>
          <p:spPr>
            <a:xfrm>
              <a:off x="725990" y="2885711"/>
              <a:ext cx="648000" cy="648000"/>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a:solidFill>
                    <a:prstClr val="white"/>
                  </a:solidFill>
                  <a:latin typeface="Microsoft YaHei" charset="-122"/>
                  <a:ea typeface="Microsoft YaHei" charset="-122"/>
                  <a:cs typeface="Microsoft YaHei" charset="-122"/>
                </a:rPr>
                <a:t>V</a:t>
              </a:r>
              <a:endParaRPr lang="en-US" sz="2400" i="1" dirty="0">
                <a:solidFill>
                  <a:prstClr val="white"/>
                </a:solidFill>
                <a:latin typeface="Microsoft YaHei" charset="-122"/>
                <a:ea typeface="Microsoft YaHei" charset="-122"/>
                <a:cs typeface="Microsoft YaHei" charset="-122"/>
              </a:endParaRPr>
            </a:p>
          </p:txBody>
        </p:sp>
        <p:sp>
          <p:nvSpPr>
            <p:cNvPr id="34" name="TextBox 13"/>
            <p:cNvSpPr txBox="1"/>
            <p:nvPr/>
          </p:nvSpPr>
          <p:spPr>
            <a:xfrm>
              <a:off x="1506475" y="3088874"/>
              <a:ext cx="1415772" cy="461665"/>
            </a:xfrm>
            <a:prstGeom prst="rect">
              <a:avLst/>
            </a:prstGeom>
            <a:noFill/>
          </p:spPr>
          <p:txBody>
            <a:bodyPr wrap="none" lIns="91440" tIns="45720" rIns="91440" bIns="45720" rtlCol="0">
              <a:spAutoFit/>
            </a:bodyPr>
            <a:lstStyle/>
            <a:p>
              <a:pPr defTabSz="914377"/>
              <a:r>
                <a:rPr lang="zh-CN" altLang="en-US" sz="2400" b="1" dirty="0">
                  <a:solidFill>
                    <a:srgbClr val="44546A"/>
                  </a:solidFill>
                  <a:latin typeface="Microsoft YaHei" charset="-122"/>
                  <a:ea typeface="Microsoft YaHei" charset="-122"/>
                  <a:cs typeface="Microsoft YaHei" charset="-122"/>
                </a:rPr>
                <a:t>顶点集合</a:t>
              </a:r>
              <a:endParaRPr lang="en-US" sz="2400" b="1" dirty="0">
                <a:solidFill>
                  <a:srgbClr val="44546A"/>
                </a:solidFill>
                <a:latin typeface="Microsoft YaHei" charset="-122"/>
                <a:ea typeface="Microsoft YaHei" charset="-122"/>
                <a:cs typeface="Microsoft YaHei" charset="-122"/>
              </a:endParaRPr>
            </a:p>
          </p:txBody>
        </p:sp>
      </p:grpSp>
      <p:grpSp>
        <p:nvGrpSpPr>
          <p:cNvPr id="11" name="组 10"/>
          <p:cNvGrpSpPr/>
          <p:nvPr/>
        </p:nvGrpSpPr>
        <p:grpSpPr>
          <a:xfrm>
            <a:off x="5114406" y="2851816"/>
            <a:ext cx="3689706" cy="1562626"/>
            <a:chOff x="395536" y="4453988"/>
            <a:chExt cx="3689706" cy="1562626"/>
          </a:xfrm>
        </p:grpSpPr>
        <p:sp>
          <p:nvSpPr>
            <p:cNvPr id="37" name="Rounded Rectangle 2"/>
            <p:cNvSpPr/>
            <p:nvPr/>
          </p:nvSpPr>
          <p:spPr>
            <a:xfrm>
              <a:off x="752722" y="4453988"/>
              <a:ext cx="648000" cy="648000"/>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a:solidFill>
                    <a:prstClr val="white"/>
                  </a:solidFill>
                  <a:latin typeface="Microsoft YaHei" charset="-122"/>
                  <a:ea typeface="Microsoft YaHei" charset="-122"/>
                  <a:cs typeface="Microsoft YaHei" charset="-122"/>
                </a:rPr>
                <a:t>E</a:t>
              </a:r>
              <a:endParaRPr lang="en-US" sz="2400" i="1"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0" name="TextBox 1"/>
                <p:cNvSpPr txBox="1"/>
                <p:nvPr/>
              </p:nvSpPr>
              <p:spPr>
                <a:xfrm>
                  <a:off x="395536" y="5158559"/>
                  <a:ext cx="3422204" cy="858055"/>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smtClean="0">
                            <a:solidFill>
                              <a:schemeClr val="bg1">
                                <a:lumMod val="50000"/>
                              </a:schemeClr>
                            </a:solidFill>
                            <a:latin typeface="Cambria Math" charset="0"/>
                            <a:ea typeface="Microsoft YaHei" charset="-122"/>
                            <a:cs typeface="Microsoft YaHei" charset="-122"/>
                          </a:rPr>
                          <m:t>E</m:t>
                        </m:r>
                        <m:r>
                          <a:rPr lang="en-US" altLang="zh-CN" b="0" i="1"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smtClean="0">
                                <a:solidFill>
                                  <a:schemeClr val="bg1">
                                    <a:lumMod val="50000"/>
                                  </a:schemeClr>
                                </a:solidFill>
                                <a:latin typeface="Cambria Math" panose="02040503050406030204" pitchFamily="18" charset="0"/>
                                <a:ea typeface="Microsoft YaHei" charset="-122"/>
                                <a:cs typeface="Microsoft YaHei" charset="-122"/>
                              </a:rPr>
                            </m:ctrlPr>
                          </m:dPr>
                          <m:e>
                            <m:d>
                              <m:dPr>
                                <m:begChr m:val="⟨"/>
                                <m:endChr m:val="⟩"/>
                                <m:ctrlPr>
                                  <a:rPr lang="hr-HR" altLang="zh-CN" b="0" i="1"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b="0" i="1"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𝑖</m:t>
                                    </m:r>
                                  </m:sub>
                                </m:sSub>
                                <m:r>
                                  <a:rPr lang="en-US" altLang="zh-CN" b="0" i="1" smtClean="0">
                                    <a:solidFill>
                                      <a:schemeClr val="bg1">
                                        <a:lumMod val="50000"/>
                                      </a:schemeClr>
                                    </a:solidFill>
                                    <a:latin typeface="Cambria Math" charset="0"/>
                                    <a:ea typeface="Microsoft YaHei" charset="-122"/>
                                    <a:cs typeface="Microsoft YaHei" charset="-122"/>
                                  </a:rPr>
                                  <m:t>,</m:t>
                                </m:r>
                                <m:sSub>
                                  <m:sSubPr>
                                    <m:ctrlPr>
                                      <a:rPr lang="en-US" altLang="zh-CN" b="0" i="1"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r>
                              <a:rPr lang="en-US" altLang="zh-CN" b="0" i="1" smtClean="0">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e>
                        </m:d>
                      </m:oMath>
                    </m:oMathPara>
                  </a14:m>
                  <a:endParaRPr lang="en-US" altLang="zh-CN" dirty="0">
                    <a:solidFill>
                      <a:schemeClr val="bg1">
                        <a:lumMod val="50000"/>
                      </a:schemeClr>
                    </a:solidFill>
                    <a:latin typeface="Microsoft YaHei" charset="-122"/>
                    <a:ea typeface="Microsoft YaHei" charset="-122"/>
                    <a:cs typeface="Microsoft YaHei" charset="-122"/>
                  </a:endParaRPr>
                </a:p>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a:solidFill>
                              <a:schemeClr val="bg1">
                                <a:lumMod val="50000"/>
                              </a:schemeClr>
                            </a:solidFill>
                            <a:latin typeface="Cambria Math" charset="0"/>
                            <a:ea typeface="Microsoft YaHei" charset="-122"/>
                            <a:cs typeface="Microsoft YaHei" charset="-122"/>
                          </a:rPr>
                          <m:t>E</m:t>
                        </m:r>
                        <m:r>
                          <a:rPr lang="en-US" altLang="zh-CN" i="1">
                            <a:solidFill>
                              <a:schemeClr val="bg1">
                                <a:lumMod val="50000"/>
                              </a:schemeClr>
                            </a:solidFill>
                            <a:latin typeface="Cambria Math" charset="0"/>
                            <a:ea typeface="Microsoft YaHei" charset="-122"/>
                            <a:cs typeface="Microsoft YaHei" charset="-122"/>
                          </a:rPr>
                          <m:t>=</m:t>
                        </m:r>
                        <m:d>
                          <m:dPr>
                            <m:begChr m:val="{"/>
                            <m:endChr m:val="}"/>
                            <m:ctrlPr>
                              <a:rPr lang="hr-HR" altLang="zh-CN" i="1">
                                <a:solidFill>
                                  <a:schemeClr val="bg1">
                                    <a:lumMod val="50000"/>
                                  </a:schemeClr>
                                </a:solidFill>
                                <a:latin typeface="Cambria Math" panose="02040503050406030204" pitchFamily="18" charset="0"/>
                                <a:ea typeface="Microsoft YaHei" charset="-122"/>
                                <a:cs typeface="Microsoft YaHei" charset="-122"/>
                              </a:rPr>
                            </m:ctrlPr>
                          </m:dPr>
                          <m:e>
                            <m:d>
                              <m:dPr>
                                <m:ctrlPr>
                                  <a:rPr lang="mr-IN" altLang="zh-CN" i="1"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Microsoft YaHei" charset="-122"/>
                                    <a:cs typeface="Microsoft YaHei" charset="-122"/>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r>
                              <a:rPr lang="en-US" altLang="zh-CN" i="1">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e>
                        </m:d>
                      </m:oMath>
                    </m:oMathPara>
                  </a14:m>
                  <a:endParaRPr lang="en-US" altLang="zh-CN" dirty="0">
                    <a:solidFill>
                      <a:schemeClr val="bg1">
                        <a:lumMod val="50000"/>
                      </a:schemeClr>
                    </a:solidFill>
                    <a:latin typeface="Microsoft YaHei" charset="-122"/>
                    <a:ea typeface="Cambria Math" charset="0"/>
                    <a:cs typeface="Cambria Math" charset="0"/>
                  </a:endParaRPr>
                </a:p>
              </p:txBody>
            </p:sp>
          </mc:Choice>
          <mc:Fallback xmlns="">
            <p:sp>
              <p:nvSpPr>
                <p:cNvPr id="40" name="TextBox 1"/>
                <p:cNvSpPr txBox="1">
                  <a:spLocks noRot="1" noChangeAspect="1" noMove="1" noResize="1" noEditPoints="1" noAdjustHandles="1" noChangeArrowheads="1" noChangeShapeType="1" noTextEdit="1"/>
                </p:cNvSpPr>
                <p:nvPr/>
              </p:nvSpPr>
              <p:spPr>
                <a:xfrm>
                  <a:off x="395536" y="5158559"/>
                  <a:ext cx="3422204" cy="858055"/>
                </a:xfrm>
                <a:prstGeom prst="rect">
                  <a:avLst/>
                </a:prstGeom>
                <a:blipFill rotWithShape="0">
                  <a:blip r:embed="rId4"/>
                  <a:stretch>
                    <a:fillRect b="-2128"/>
                  </a:stretch>
                </a:blipFill>
              </p:spPr>
              <p:txBody>
                <a:bodyPr/>
                <a:lstStyle/>
                <a:p>
                  <a:r>
                    <a:rPr lang="zh-CN" altLang="en-US">
                      <a:noFill/>
                    </a:rPr>
                    <a:t> </a:t>
                  </a:r>
                </a:p>
              </p:txBody>
            </p:sp>
          </mc:Fallback>
        </mc:AlternateContent>
        <p:sp>
          <p:nvSpPr>
            <p:cNvPr id="41" name="TextBox 13"/>
            <p:cNvSpPr txBox="1"/>
            <p:nvPr/>
          </p:nvSpPr>
          <p:spPr>
            <a:xfrm>
              <a:off x="1526528" y="4658629"/>
              <a:ext cx="2558714" cy="461665"/>
            </a:xfrm>
            <a:prstGeom prst="rect">
              <a:avLst/>
            </a:prstGeom>
            <a:noFill/>
          </p:spPr>
          <p:txBody>
            <a:bodyPr wrap="none" lIns="91440" tIns="45720" rIns="91440" bIns="45720" rtlCol="0">
              <a:spAutoFit/>
            </a:bodyPr>
            <a:lstStyle/>
            <a:p>
              <a:pPr defTabSz="914377"/>
              <a:r>
                <a:rPr lang="en-US" altLang="zh-CN" sz="2400" b="1" dirty="0">
                  <a:solidFill>
                    <a:srgbClr val="44546A"/>
                  </a:solidFill>
                  <a:latin typeface="Microsoft YaHei" charset="-122"/>
                  <a:ea typeface="Microsoft YaHei" charset="-122"/>
                  <a:cs typeface="Microsoft YaHei" charset="-122"/>
                </a:rPr>
                <a:t>V</a:t>
              </a:r>
              <a:r>
                <a:rPr lang="zh-CN" altLang="en-US" sz="2400" b="1" dirty="0">
                  <a:solidFill>
                    <a:srgbClr val="44546A"/>
                  </a:solidFill>
                  <a:latin typeface="Microsoft YaHei" charset="-122"/>
                  <a:ea typeface="Microsoft YaHei" charset="-122"/>
                  <a:cs typeface="Microsoft YaHei" charset="-122"/>
                </a:rPr>
                <a:t>上二元关系集合</a:t>
              </a:r>
              <a:endParaRPr lang="en-US" sz="2400" b="1" dirty="0">
                <a:solidFill>
                  <a:srgbClr val="44546A"/>
                </a:solidFill>
                <a:latin typeface="Microsoft YaHei" charset="-122"/>
                <a:ea typeface="Microsoft YaHei" charset="-122"/>
                <a:cs typeface="Microsoft YaHei" charset="-122"/>
              </a:endParaRPr>
            </a:p>
          </p:txBody>
        </p:sp>
      </p:grpSp>
      <p:sp>
        <p:nvSpPr>
          <p:cNvPr id="65" name="线形标注 1 (带边框和强调线) 64"/>
          <p:cNvSpPr/>
          <p:nvPr/>
        </p:nvSpPr>
        <p:spPr>
          <a:xfrm>
            <a:off x="3059832" y="4869160"/>
            <a:ext cx="1404004" cy="648072"/>
          </a:xfrm>
          <a:prstGeom prst="accentBorderCallout1">
            <a:avLst>
              <a:gd name="adj1" fmla="val 63454"/>
              <a:gd name="adj2" fmla="val 110521"/>
              <a:gd name="adj3" fmla="val -161836"/>
              <a:gd name="adj4" fmla="val 17142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有向图</a:t>
            </a:r>
          </a:p>
        </p:txBody>
      </p:sp>
      <p:sp>
        <p:nvSpPr>
          <p:cNvPr id="66" name="线形标注 1 (带边框和强调线) 65"/>
          <p:cNvSpPr/>
          <p:nvPr/>
        </p:nvSpPr>
        <p:spPr>
          <a:xfrm>
            <a:off x="7027468" y="4869160"/>
            <a:ext cx="1404004" cy="648072"/>
          </a:xfrm>
          <a:prstGeom prst="accentBorderCallout1">
            <a:avLst>
              <a:gd name="adj1" fmla="val 67373"/>
              <a:gd name="adj2" fmla="val -8880"/>
              <a:gd name="adj3" fmla="val -81491"/>
              <a:gd name="adj4" fmla="val -10084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latin typeface="Microsoft YaHei" charset="-122"/>
                <a:ea typeface="Microsoft YaHei" charset="-122"/>
                <a:cs typeface="Microsoft YaHei" charset="-122"/>
              </a:rPr>
              <a:t>无向</a:t>
            </a:r>
            <a:r>
              <a:rPr kumimoji="1" lang="zh-CN" altLang="en-US" sz="2400" dirty="0">
                <a:latin typeface="Microsoft YaHei" charset="-122"/>
                <a:ea typeface="Microsoft YaHei" charset="-122"/>
                <a:cs typeface="Microsoft YaHei" charset="-122"/>
              </a:rPr>
              <a:t>图</a:t>
            </a:r>
          </a:p>
        </p:txBody>
      </p:sp>
      <p:grpSp>
        <p:nvGrpSpPr>
          <p:cNvPr id="67" name="组 66"/>
          <p:cNvGrpSpPr/>
          <p:nvPr/>
        </p:nvGrpSpPr>
        <p:grpSpPr>
          <a:xfrm>
            <a:off x="207001" y="5929468"/>
            <a:ext cx="4176464" cy="706553"/>
            <a:chOff x="533866" y="1271764"/>
            <a:chExt cx="4245303" cy="706553"/>
          </a:xfrm>
        </p:grpSpPr>
        <p:sp>
          <p:nvSpPr>
            <p:cNvPr id="68" name="文本框 67"/>
            <p:cNvSpPr txBox="1"/>
            <p:nvPr/>
          </p:nvSpPr>
          <p:spPr>
            <a:xfrm>
              <a:off x="533866" y="1331986"/>
              <a:ext cx="159765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有向图</a:t>
              </a:r>
            </a:p>
          </p:txBody>
        </p:sp>
        <p:cxnSp>
          <p:nvCxnSpPr>
            <p:cNvPr id="69" name="直线连接符 68"/>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a:t>
              </a:r>
              <a:r>
                <a:rPr kumimoji="1" lang="zh-CN" altLang="en-US" sz="2400">
                  <a:solidFill>
                    <a:schemeClr val="tx1"/>
                  </a:solidFill>
                  <a:latin typeface="Microsoft YaHei" charset="-122"/>
                  <a:ea typeface="Microsoft YaHei" charset="-122"/>
                  <a:cs typeface="Microsoft YaHei" charset="-122"/>
                </a:rPr>
                <a:t>集中为有向边</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71" name="组 70"/>
          <p:cNvGrpSpPr/>
          <p:nvPr/>
        </p:nvGrpSpPr>
        <p:grpSpPr>
          <a:xfrm>
            <a:off x="4600440" y="5914692"/>
            <a:ext cx="4176464" cy="706553"/>
            <a:chOff x="533866" y="1271764"/>
            <a:chExt cx="4245303" cy="706553"/>
          </a:xfrm>
        </p:grpSpPr>
        <p:sp>
          <p:nvSpPr>
            <p:cNvPr id="72" name="文本框 71"/>
            <p:cNvSpPr txBox="1"/>
            <p:nvPr/>
          </p:nvSpPr>
          <p:spPr>
            <a:xfrm>
              <a:off x="533866" y="1331986"/>
              <a:ext cx="159765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无向图</a:t>
              </a:r>
            </a:p>
          </p:txBody>
        </p:sp>
        <p:cxnSp>
          <p:nvCxnSpPr>
            <p:cNvPr id="73" name="直线连接符 72"/>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边集中为无向边</a:t>
              </a: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ppt_x"/>
                                          </p:val>
                                        </p:tav>
                                        <p:tav tm="100000">
                                          <p:val>
                                            <p:strVal val="#ppt_x"/>
                                          </p:val>
                                        </p:tav>
                                      </p:tavLst>
                                    </p:anim>
                                    <p:anim calcmode="lin" valueType="num">
                                      <p:cBhvr additive="base">
                                        <p:cTn id="4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ppt_x"/>
                                          </p:val>
                                        </p:tav>
                                        <p:tav tm="100000">
                                          <p:val>
                                            <p:strVal val="#ppt_x"/>
                                          </p:val>
                                        </p:tav>
                                      </p:tavLst>
                                    </p:anim>
                                    <p:anim calcmode="lin" valueType="num">
                                      <p:cBhvr additive="base">
                                        <p:cTn id="4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5" grpId="0" animBg="1"/>
      <p:bldP spid="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初始化图的边集数组</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93900" y="2146300"/>
            <a:ext cx="5156200" cy="256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根据边集生成边集数组</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340694" y="964527"/>
            <a:ext cx="4397426" cy="5805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根据图的边集数组输出二元组表示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195736" y="1628800"/>
            <a:ext cx="5381491" cy="5152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5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7</a:t>
            </a:r>
            <a:r>
              <a:rPr lang="zh-CN" altLang="en-US" dirty="0">
                <a:latin typeface="黑体" pitchFamily="49" charset="-122"/>
                <a:ea typeface="黑体" pitchFamily="49" charset="-122"/>
              </a:rPr>
              <a:t> 图的存储结构比较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extLst>
                        <a:ext uri="{9D8B030D-6E8A-4147-A177-3AD203B41FA5}">
                          <a16:colId xmlns:a16="http://schemas.microsoft.com/office/drawing/2014/main" val="20000"/>
                        </a:ext>
                      </a:extLst>
                    </a:gridCol>
                    <a:gridCol w="1435326">
                      <a:extLst>
                        <a:ext uri="{9D8B030D-6E8A-4147-A177-3AD203B41FA5}">
                          <a16:colId xmlns:a16="http://schemas.microsoft.com/office/drawing/2014/main" val="20001"/>
                        </a:ext>
                      </a:extLst>
                    </a:gridCol>
                    <a:gridCol w="1435326">
                      <a:extLst>
                        <a:ext uri="{9D8B030D-6E8A-4147-A177-3AD203B41FA5}">
                          <a16:colId xmlns:a16="http://schemas.microsoft.com/office/drawing/2014/main" val="20002"/>
                        </a:ext>
                      </a:extLst>
                    </a:gridCol>
                    <a:gridCol w="1435326">
                      <a:extLst>
                        <a:ext uri="{9D8B030D-6E8A-4147-A177-3AD203B41FA5}">
                          <a16:colId xmlns:a16="http://schemas.microsoft.com/office/drawing/2014/main" val="20003"/>
                        </a:ext>
                      </a:extLst>
                    </a:gridCol>
                    <a:gridCol w="1435326">
                      <a:extLst>
                        <a:ext uri="{9D8B030D-6E8A-4147-A177-3AD203B41FA5}">
                          <a16:colId xmlns:a16="http://schemas.microsoft.com/office/drawing/2014/main" val="20004"/>
                        </a:ext>
                      </a:extLst>
                    </a:gridCol>
                  </a:tblGrid>
                  <a:tr h="733258">
                    <a:tc rowSpan="2">
                      <a:txBody>
                        <a:bodyPr/>
                        <a:lstStyle/>
                        <a:p>
                          <a:pPr algn="ctr"/>
                          <a:r>
                            <a:rPr lang="zh-CN" altLang="en-US" dirty="0">
                              <a:latin typeface="Microsoft YaHei" charset="-122"/>
                              <a:ea typeface="Microsoft YaHei" charset="-122"/>
                              <a:cs typeface="Microsoft YaHei" charset="-122"/>
                            </a:rPr>
                            <a:t>方法</a:t>
                          </a: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a:latin typeface="Microsoft YaHei" charset="-122"/>
                              <a:ea typeface="Microsoft YaHei" charset="-122"/>
                              <a:cs typeface="Microsoft YaHei" charset="-122"/>
                            </a:rPr>
                            <a:t>空间复杂度</a:t>
                          </a:r>
                        </a:p>
                      </a:txBody>
                      <a:tcPr anchor="ctr"/>
                    </a:tc>
                    <a:extLst>
                      <a:ext uri="{0D108BD9-81ED-4DB2-BD59-A6C34878D82A}">
                        <a16:rowId xmlns:a16="http://schemas.microsoft.com/office/drawing/2014/main" val="10000"/>
                      </a:ext>
                    </a:extLst>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a:latin typeface="Microsoft YaHei" charset="-122"/>
                              <a:ea typeface="Microsoft YaHei" charset="-122"/>
                              <a:cs typeface="Microsoft YaHei" charset="-122"/>
                            </a:rPr>
                            <a:t>查找边</a:t>
                          </a:r>
                        </a:p>
                      </a:txBody>
                      <a:tcPr anchor="ctr"/>
                    </a:tc>
                    <a:tc>
                      <a:txBody>
                        <a:bodyPr/>
                        <a:lstStyle/>
                        <a:p>
                          <a:pPr algn="ctr"/>
                          <a:r>
                            <a:rPr lang="zh-CN" altLang="en-US" dirty="0">
                              <a:latin typeface="Microsoft YaHei" charset="-122"/>
                              <a:ea typeface="Microsoft YaHei" charset="-122"/>
                              <a:cs typeface="Microsoft YaHei" charset="-122"/>
                            </a:rPr>
                            <a:t>计算度</a:t>
                          </a:r>
                        </a:p>
                      </a:txBody>
                      <a:tcPr anchor="ctr"/>
                    </a:tc>
                    <a:tc>
                      <a:txBody>
                        <a:bodyPr/>
                        <a:lstStyle/>
                        <a:p>
                          <a:pPr algn="ctr"/>
                          <a:r>
                            <a:rPr lang="zh-CN" altLang="en-US" dirty="0">
                              <a:latin typeface="Microsoft YaHei" charset="-122"/>
                              <a:ea typeface="Microsoft YaHei" charset="-122"/>
                              <a:cs typeface="Microsoft YaHei" charset="-122"/>
                            </a:rPr>
                            <a:t>查找邻接点</a:t>
                          </a: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1"/>
                      </a:ext>
                    </a:extLst>
                  </a:tr>
                  <a:tr h="733258">
                    <a:tc>
                      <a:txBody>
                        <a:bodyPr/>
                        <a:lstStyle/>
                        <a:p>
                          <a:pPr algn="ctr"/>
                          <a:r>
                            <a:rPr lang="zh-CN" altLang="en-US" dirty="0">
                              <a:latin typeface="Microsoft YaHei" charset="-122"/>
                              <a:ea typeface="Microsoft YaHei" charset="-122"/>
                              <a:cs typeface="Microsoft YaHei" charset="-122"/>
                            </a:rPr>
                            <a:t>邻接矩阵</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(1)</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sSup>
                                  <m:sSupPr>
                                    <m:ctrlPr>
                                      <a:rPr lang="en-US" altLang="zh-CN" b="0"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𝑛</m:t>
                                    </m:r>
                                  </m:e>
                                  <m:sup>
                                    <m:r>
                                      <a:rPr lang="en-US" altLang="zh-CN" b="0" i="1" smtClean="0">
                                        <a:latin typeface="Cambria Math" charset="0"/>
                                        <a:ea typeface="Microsoft YaHei" charset="-122"/>
                                        <a:cs typeface="Microsoft YaHei" charset="-122"/>
                                      </a:rPr>
                                      <m:t>2</m:t>
                                    </m:r>
                                  </m:sup>
                                </m:sSup>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2"/>
                      </a:ext>
                    </a:extLst>
                  </a:tr>
                  <a:tr h="680546">
                    <a:tc>
                      <a:txBody>
                        <a:bodyPr/>
                        <a:lstStyle/>
                        <a:p>
                          <a:pPr algn="ctr"/>
                          <a:r>
                            <a:rPr lang="zh-CN" altLang="en-US" dirty="0">
                              <a:latin typeface="Microsoft YaHei" charset="-122"/>
                              <a:ea typeface="Microsoft YaHei" charset="-122"/>
                              <a:cs typeface="Microsoft YaHei" charset="-122"/>
                            </a:rPr>
                            <a:t>邻接表</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3"/>
                      </a:ext>
                    </a:extLst>
                  </a:tr>
                  <a:tr h="733258">
                    <a:tc>
                      <a:txBody>
                        <a:bodyPr/>
                        <a:lstStyle/>
                        <a:p>
                          <a:pPr algn="ctr"/>
                          <a:r>
                            <a:rPr lang="zh-CN" altLang="en-US" dirty="0">
                              <a:latin typeface="Microsoft YaHei" charset="-122"/>
                              <a:ea typeface="Microsoft YaHei" charset="-122"/>
                              <a:cs typeface="Microsoft YaHei" charset="-122"/>
                            </a:rPr>
                            <a:t>边集数组</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200000" r="-302553" b="-193388"/>
                          </a:stretch>
                        </a:blipFill>
                      </a:tcPr>
                    </a:tc>
                    <a:tc>
                      <a:txBody>
                        <a:bodyPr/>
                        <a:lstStyle/>
                        <a:p>
                          <a:endParaRPr lang="zh-CN"/>
                        </a:p>
                      </a:txBody>
                      <a:tcPr anchor="ctr">
                        <a:blipFill rotWithShape="0">
                          <a:blip r:embed="rId2"/>
                          <a:stretch>
                            <a:fillRect l="-200000" t="-200000" r="-201271" b="-193388"/>
                          </a:stretch>
                        </a:blipFill>
                      </a:tcPr>
                    </a:tc>
                    <a:tc>
                      <a:txBody>
                        <a:bodyPr/>
                        <a:lstStyle/>
                        <a:p>
                          <a:endParaRPr lang="zh-CN"/>
                        </a:p>
                      </a:txBody>
                      <a:tcPr anchor="ctr">
                        <a:blipFill rotWithShape="0">
                          <a:blip r:embed="rId2"/>
                          <a:stretch>
                            <a:fillRect l="-301277" t="-200000" r="-102128" b="-193388"/>
                          </a:stretch>
                        </a:blipFill>
                      </a:tcPr>
                    </a:tc>
                    <a:tc>
                      <a:txBody>
                        <a:bodyPr/>
                        <a:lstStyle/>
                        <a:p>
                          <a:endParaRPr lang="zh-CN"/>
                        </a:p>
                      </a:txBody>
                      <a:tcPr anchor="ctr">
                        <a:blipFill rotWithShape="0">
                          <a:blip r:embed="rId2"/>
                          <a:stretch>
                            <a:fillRect l="-399576" t="-200000" r="-1695" b="-193388"/>
                          </a:stretch>
                        </a:blipFill>
                      </a:tcP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27027" r="-302553" b="-110811"/>
                          </a:stretch>
                        </a:blipFill>
                      </a:tcPr>
                    </a:tc>
                    <a:tc>
                      <a:txBody>
                        <a:bodyPr/>
                        <a:lstStyle/>
                        <a:p>
                          <a:endParaRPr lang="zh-CN"/>
                        </a:p>
                      </a:txBody>
                      <a:tcPr anchor="ctr">
                        <a:blipFill rotWithShape="0">
                          <a:blip r:embed="rId2"/>
                          <a:stretch>
                            <a:fillRect l="-200000" t="-327027" r="-201271" b="-110811"/>
                          </a:stretch>
                        </a:blipFill>
                      </a:tcPr>
                    </a:tc>
                    <a:tc>
                      <a:txBody>
                        <a:bodyPr/>
                        <a:lstStyle/>
                        <a:p>
                          <a:endParaRPr lang="zh-CN"/>
                        </a:p>
                      </a:txBody>
                      <a:tcPr anchor="ctr">
                        <a:blipFill rotWithShape="0">
                          <a:blip r:embed="rId2"/>
                          <a:stretch>
                            <a:fillRect l="-301277" t="-327027" r="-102128" b="-110811"/>
                          </a:stretch>
                        </a:blipFill>
                      </a:tcPr>
                    </a:tc>
                    <a:tc>
                      <a:txBody>
                        <a:bodyPr/>
                        <a:lstStyle/>
                        <a:p>
                          <a:endParaRPr lang="zh-CN"/>
                        </a:p>
                      </a:txBody>
                      <a:tcPr anchor="ctr">
                        <a:blipFill rotWithShape="0">
                          <a:blip r:embed="rId2"/>
                          <a:stretch>
                            <a:fillRect l="-399576" t="-327027" r="-1695" b="-110811"/>
                          </a:stretch>
                        </a:blipFill>
                      </a:tcP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91736" r="-302553" b="-1653"/>
                          </a:stretch>
                        </a:blipFill>
                      </a:tcPr>
                    </a:tc>
                    <a:tc>
                      <a:txBody>
                        <a:bodyPr/>
                        <a:lstStyle/>
                        <a:p>
                          <a:endParaRPr lang="zh-CN"/>
                        </a:p>
                      </a:txBody>
                      <a:tcPr anchor="ctr">
                        <a:blipFill rotWithShape="0">
                          <a:blip r:embed="rId2"/>
                          <a:stretch>
                            <a:fillRect l="-200000" t="-391736" r="-201271" b="-1653"/>
                          </a:stretch>
                        </a:blipFill>
                      </a:tcPr>
                    </a:tc>
                    <a:tc>
                      <a:txBody>
                        <a:bodyPr/>
                        <a:lstStyle/>
                        <a:p>
                          <a:endParaRPr lang="zh-CN"/>
                        </a:p>
                      </a:txBody>
                      <a:tcPr anchor="ctr">
                        <a:blipFill rotWithShape="0">
                          <a:blip r:embed="rId2"/>
                          <a:stretch>
                            <a:fillRect l="-301277" t="-391736" r="-102128" b="-1653"/>
                          </a:stretch>
                        </a:blipFill>
                      </a:tcPr>
                    </a:tc>
                    <a:tc>
                      <a:txBody>
                        <a:bodyPr/>
                        <a:lstStyle/>
                        <a:p>
                          <a:endParaRPr lang="zh-CN"/>
                        </a:p>
                      </a:txBody>
                      <a:tcPr anchor="ctr">
                        <a:blipFill rotWithShape="0">
                          <a:blip r:embed="rId2"/>
                          <a:stretch>
                            <a:fillRect l="-399576" t="-391736" r="-1695" b="-1653"/>
                          </a:stretch>
                        </a:blipFill>
                      </a:tcPr>
                    </a:tc>
                  </a:tr>
                </a:tbl>
              </a:graphicData>
            </a:graphic>
          </p:graphicFrame>
        </mc:Fallback>
      </mc:AlternateContent>
      <p:sp>
        <p:nvSpPr>
          <p:cNvPr id="7" name="矩形 6"/>
          <p:cNvSpPr/>
          <p:nvPr/>
        </p:nvSpPr>
        <p:spPr>
          <a:xfrm>
            <a:off x="615262" y="5592267"/>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图的邻接矩阵是唯一的，而邻接表和边集数</a:t>
            </a:r>
            <a:r>
              <a:rPr kumimoji="1" lang="zh-CN" altLang="en-US" sz="2400">
                <a:latin typeface="Microsoft YaHei" charset="-122"/>
                <a:ea typeface="Microsoft YaHei" charset="-122"/>
                <a:cs typeface="Microsoft YaHei" charset="-122"/>
              </a:rPr>
              <a:t>组是不唯一的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505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7</a:t>
            </a:r>
            <a:r>
              <a:rPr lang="zh-CN" altLang="en-US" dirty="0">
                <a:latin typeface="黑体" pitchFamily="49" charset="-122"/>
                <a:ea typeface="黑体" pitchFamily="49" charset="-122"/>
              </a:rPr>
              <a:t> 图的存储结构比较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865791" y="1412776"/>
            <a:ext cx="7776863" cy="1007991"/>
            <a:chOff x="179512" y="964527"/>
            <a:chExt cx="7776863" cy="1007991"/>
          </a:xfrm>
        </p:grpSpPr>
        <p:sp>
          <p:nvSpPr>
            <p:cNvPr id="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邻接矩阵</a:t>
              </a:r>
              <a:endParaRPr lang="en-US" sz="2400" dirty="0">
                <a:solidFill>
                  <a:prstClr val="white"/>
                </a:solidFill>
                <a:latin typeface="Microsoft YaHei" charset="-122"/>
                <a:ea typeface="Microsoft YaHei" charset="-122"/>
                <a:cs typeface="Microsoft YaHei" charset="-122"/>
              </a:endParaRPr>
            </a:p>
          </p:txBody>
        </p:sp>
        <p:sp>
          <p:nvSpPr>
            <p:cNvPr id="9" name="矩形 8"/>
            <p:cNvSpPr/>
            <p:nvPr/>
          </p:nvSpPr>
          <p:spPr>
            <a:xfrm>
              <a:off x="1475656" y="964527"/>
              <a:ext cx="6480719"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适合存储稠密图、易于查找边、</a:t>
              </a:r>
              <a:r>
                <a:rPr lang="zh-CN" altLang="en-US" sz="2400" b="1">
                  <a:latin typeface="Microsoft YaHei" charset="-122"/>
                  <a:ea typeface="Microsoft YaHei" charset="-122"/>
                  <a:cs typeface="Microsoft YaHei" charset="-122"/>
                </a:rPr>
                <a:t>计算结点度</a:t>
              </a:r>
              <a:endParaRPr lang="zh-CN" altLang="en-US" sz="2400" b="1" dirty="0">
                <a:latin typeface="Microsoft YaHei" charset="-122"/>
                <a:ea typeface="Microsoft YaHei" charset="-122"/>
                <a:cs typeface="Microsoft YaHei" charset="-122"/>
              </a:endParaRPr>
            </a:p>
          </p:txBody>
        </p:sp>
        <p:cxnSp>
          <p:nvCxnSpPr>
            <p:cNvPr id="10" name="直线连接符 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75656" y="1441136"/>
              <a:ext cx="309634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不适合稀疏图</a:t>
              </a:r>
            </a:p>
          </p:txBody>
        </p:sp>
      </p:grpSp>
      <p:grpSp>
        <p:nvGrpSpPr>
          <p:cNvPr id="12" name="组 11"/>
          <p:cNvGrpSpPr/>
          <p:nvPr/>
        </p:nvGrpSpPr>
        <p:grpSpPr>
          <a:xfrm>
            <a:off x="865791" y="2782151"/>
            <a:ext cx="7776863" cy="1012140"/>
            <a:chOff x="179512" y="964527"/>
            <a:chExt cx="7776863" cy="1012140"/>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邻接表</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64807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适合存储稀疏图</a:t>
              </a: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75655" y="1441136"/>
              <a:ext cx="4282273"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有向图的入</a:t>
              </a:r>
              <a:r>
                <a:rPr lang="zh-CN" altLang="en-US" sz="2400">
                  <a:latin typeface="Microsoft YaHei" charset="-122"/>
                  <a:ea typeface="Microsoft YaHei" charset="-122"/>
                  <a:cs typeface="Microsoft YaHei" charset="-122"/>
                </a:rPr>
                <a:t>边不易查找</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864591" y="4155490"/>
            <a:ext cx="7776863" cy="1012140"/>
            <a:chOff x="179512" y="964527"/>
            <a:chExt cx="7776863" cy="1012140"/>
          </a:xfrm>
        </p:grpSpPr>
        <p:sp>
          <p:nvSpPr>
            <p:cNvPr id="1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边集数组</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475656" y="964527"/>
              <a:ext cx="64807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适合存储稀疏图、适合对边依次处理的情况</a:t>
              </a:r>
            </a:p>
          </p:txBody>
        </p:sp>
        <p:cxnSp>
          <p:nvCxnSpPr>
            <p:cNvPr id="20" name="直线连接符 1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75655" y="1441136"/>
              <a:ext cx="6044825"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不适合堆顶点的运算或堆任一条</a:t>
              </a:r>
              <a:r>
                <a:rPr lang="zh-CN" altLang="en-US" sz="2400">
                  <a:latin typeface="Microsoft YaHei" charset="-122"/>
                  <a:ea typeface="Microsoft YaHei" charset="-122"/>
                  <a:cs typeface="Microsoft YaHei" charset="-122"/>
                </a:rPr>
                <a:t>边的运算</a:t>
              </a:r>
              <a:endParaRPr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426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6883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：图的遍历</a:t>
            </a:r>
            <a:endParaRPr kumimoji="1" lang="zh-CN" altLang="en-US" dirty="0"/>
          </a:p>
        </p:txBody>
      </p:sp>
      <p:pic>
        <p:nvPicPr>
          <p:cNvPr id="3" name="图片 2"/>
          <p:cNvPicPr>
            <a:picLocks noChangeAspect="1"/>
          </p:cNvPicPr>
          <p:nvPr/>
        </p:nvPicPr>
        <p:blipFill>
          <a:blip r:embed="rId2"/>
          <a:stretch>
            <a:fillRect/>
          </a:stretch>
        </p:blipFill>
        <p:spPr>
          <a:xfrm>
            <a:off x="1885950" y="1784350"/>
            <a:ext cx="5372100" cy="3289300"/>
          </a:xfrm>
          <a:prstGeom prst="rect">
            <a:avLst/>
          </a:prstGeom>
        </p:spPr>
      </p:pic>
    </p:spTree>
    <p:extLst>
      <p:ext uri="{BB962C8B-B14F-4D97-AF65-F5344CB8AC3E}">
        <p14:creationId xmlns:p14="http://schemas.microsoft.com/office/powerpoint/2010/main" val="346442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图的遍历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207001" y="1108316"/>
            <a:ext cx="8690652" cy="916427"/>
            <a:chOff x="49444" y="1255336"/>
            <a:chExt cx="8833896" cy="916427"/>
          </a:xfrm>
        </p:grpSpPr>
        <p:sp>
          <p:nvSpPr>
            <p:cNvPr id="7" name="文本框 6"/>
            <p:cNvSpPr txBox="1"/>
            <p:nvPr/>
          </p:nvSpPr>
          <p:spPr>
            <a:xfrm>
              <a:off x="49444" y="1331986"/>
              <a:ext cx="2082081"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图的遍历</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3"/>
              <a:ext cx="1736" cy="900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0233" y="1255336"/>
              <a:ext cx="6623107"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从指定的顶点出发，按照一定的搜索方法对图中的所有顶点都访问一</a:t>
              </a:r>
              <a:r>
                <a:rPr kumimoji="1" lang="zh-CN" altLang="en-US" sz="2400">
                  <a:solidFill>
                    <a:schemeClr val="tx1"/>
                  </a:solidFill>
                  <a:latin typeface="Microsoft YaHei" charset="-122"/>
                  <a:ea typeface="Microsoft YaHei" charset="-122"/>
                  <a:cs typeface="Microsoft YaHei" charset="-122"/>
                </a:rPr>
                <a:t>次的过程</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73746" y="2492860"/>
            <a:ext cx="8357657" cy="720080"/>
            <a:chOff x="249101" y="2780928"/>
            <a:chExt cx="8357657" cy="720080"/>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顶点可能被多次访问，如何解决？</a:t>
              </a:r>
            </a:p>
          </p:txBody>
        </p:sp>
      </p:grpSp>
      <p:sp>
        <p:nvSpPr>
          <p:cNvPr id="32" name="文本框 31"/>
          <p:cNvSpPr txBox="1"/>
          <p:nvPr/>
        </p:nvSpPr>
        <p:spPr>
          <a:xfrm>
            <a:off x="633175" y="3658422"/>
            <a:ext cx="8098227" cy="94115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设置一个辅助数组</a:t>
            </a:r>
            <a:r>
              <a:rPr lang="en-US" altLang="zh-CN" sz="2400" dirty="0">
                <a:latin typeface="Microsoft YaHei" charset="-122"/>
                <a:ea typeface="Microsoft YaHei" charset="-122"/>
                <a:cs typeface="Microsoft YaHei" charset="-122"/>
              </a:rPr>
              <a:t>visited[n]</a:t>
            </a:r>
            <a:r>
              <a:rPr lang="zh-CN" altLang="en-US" sz="2400" dirty="0">
                <a:latin typeface="Microsoft YaHei" charset="-122"/>
                <a:ea typeface="Microsoft YaHei" charset="-122"/>
                <a:cs typeface="Microsoft YaHei" charset="-122"/>
              </a:rPr>
              <a:t>，初值全为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，访问过</a:t>
            </a:r>
            <a:r>
              <a:rPr lang="en-US" altLang="zh-CN" sz="2400" dirty="0">
                <a:latin typeface="Microsoft YaHei" charset="-122"/>
                <a:ea typeface="Microsoft YaHei" charset="-122"/>
                <a:cs typeface="Microsoft YaHei" charset="-122"/>
              </a:rPr>
              <a:t>vi</a:t>
            </a:r>
            <a:r>
              <a:rPr lang="zh-CN" altLang="en-US" sz="2400" dirty="0">
                <a:latin typeface="Microsoft YaHei" charset="-122"/>
                <a:ea typeface="Microsoft YaHei" charset="-122"/>
                <a:cs typeface="Microsoft YaHei" charset="-122"/>
              </a:rPr>
              <a:t>，则将</a:t>
            </a:r>
            <a:r>
              <a:rPr lang="en-US" altLang="zh-CN" sz="2400" dirty="0">
                <a:latin typeface="Microsoft YaHei" charset="-122"/>
                <a:ea typeface="Microsoft YaHei" charset="-122"/>
                <a:cs typeface="Microsoft YaHei" charset="-122"/>
              </a:rPr>
              <a:t>visited[</a:t>
            </a:r>
            <a:r>
              <a:rPr lang="en-US" altLang="zh-CN" sz="2400" dirty="0" err="1">
                <a:latin typeface="Microsoft YaHei" charset="-122"/>
                <a:ea typeface="Microsoft YaHei" charset="-122"/>
                <a:cs typeface="Microsoft YaHei" charset="-122"/>
              </a:rPr>
              <a:t>i</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置为</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7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r>
              <a:rPr lang="en-US" altLang="zh-CN" dirty="0">
                <a:latin typeface="黑体" pitchFamily="49" charset="-122"/>
                <a:ea typeface="黑体" pitchFamily="49" charset="-122"/>
              </a:rPr>
              <a:t>DFS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算法：图的深度优先搜索遍历</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）访问一个顶点</a:t>
              </a:r>
              <a:r>
                <a:rPr kumimoji="1" lang="en-US" altLang="zh-CN" sz="2400" dirty="0">
                  <a:solidFill>
                    <a:schemeClr val="tx1"/>
                  </a:solidFill>
                  <a:latin typeface="Microsoft YaHei" charset="-122"/>
                  <a:ea typeface="Microsoft YaHei" charset="-122"/>
                  <a:cs typeface="Microsoft YaHei" charset="-122"/>
                </a:rPr>
                <a:t>v</a:t>
              </a:r>
              <a:r>
                <a:rPr kumimoji="1" lang="en-US" altLang="zh-CN" sz="2400" baseline="-25000" dirty="0">
                  <a:solidFill>
                    <a:schemeClr val="tx1"/>
                  </a:solidFill>
                  <a:latin typeface="Microsoft YaHei" charset="-122"/>
                  <a:ea typeface="Microsoft YaHei" charset="-122"/>
                  <a:cs typeface="Microsoft YaHei" charset="-122"/>
                </a:rPr>
                <a:t>i</a:t>
              </a:r>
              <a:r>
                <a:rPr kumimoji="1" lang="zh-CN" altLang="en-US" sz="2400" dirty="0">
                  <a:solidFill>
                    <a:schemeClr val="tx1"/>
                  </a:solidFill>
                  <a:latin typeface="Microsoft YaHei" charset="-122"/>
                  <a:ea typeface="Microsoft YaHei" charset="-122"/>
                  <a:cs typeface="Microsoft YaHei" charset="-122"/>
                </a:rPr>
                <a:t>，标记为已访问；</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的任一未访问的邻接点出发进行深度优先搜索；</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）当</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的全部邻接点都访问到，且图中还有顶点没有访问，则返回</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的上一个顶点重复（</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）；否则结束</a:t>
              </a:r>
            </a:p>
          </p:txBody>
        </p:sp>
      </p:grpSp>
    </p:spTree>
    <p:extLst>
      <p:ext uri="{BB962C8B-B14F-4D97-AF65-F5344CB8AC3E}">
        <p14:creationId xmlns:p14="http://schemas.microsoft.com/office/powerpoint/2010/main" val="1887099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41" name="组 40"/>
          <p:cNvGrpSpPr/>
          <p:nvPr/>
        </p:nvGrpSpPr>
        <p:grpSpPr>
          <a:xfrm>
            <a:off x="1691680" y="1412776"/>
            <a:ext cx="5832648" cy="4608512"/>
            <a:chOff x="2123728" y="1916832"/>
            <a:chExt cx="4320480" cy="3384376"/>
          </a:xfrm>
        </p:grpSpPr>
        <p:sp>
          <p:nvSpPr>
            <p:cNvPr id="8" name="同心圆 7"/>
            <p:cNvSpPr/>
            <p:nvPr/>
          </p:nvSpPr>
          <p:spPr>
            <a:xfrm>
              <a:off x="3851920" y="19168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cxnSp>
          <p:nvCxnSpPr>
            <p:cNvPr id="9" name="直线箭头连接符 8"/>
            <p:cNvCxnSpPr>
              <a:stCxn id="8" idx="3"/>
              <a:endCxn id="16" idx="7"/>
            </p:cNvCxnSpPr>
            <p:nvPr/>
          </p:nvCxnSpPr>
          <p:spPr>
            <a:xfrm flipH="1">
              <a:off x="3068568" y="2285608"/>
              <a:ext cx="846624" cy="990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6012160" y="232526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1" name="同心圆 10"/>
            <p:cNvSpPr/>
            <p:nvPr/>
          </p:nvSpPr>
          <p:spPr>
            <a:xfrm>
              <a:off x="5004048"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2" name="同心圆 11"/>
            <p:cNvSpPr/>
            <p:nvPr/>
          </p:nvSpPr>
          <p:spPr>
            <a:xfrm>
              <a:off x="4499992" y="443711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6" name="同心圆 15"/>
            <p:cNvSpPr/>
            <p:nvPr/>
          </p:nvSpPr>
          <p:spPr>
            <a:xfrm>
              <a:off x="2699792"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3419872" y="486916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9" name="同心圆 18"/>
            <p:cNvSpPr/>
            <p:nvPr/>
          </p:nvSpPr>
          <p:spPr>
            <a:xfrm>
              <a:off x="2123728" y="4581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cxnSp>
          <p:nvCxnSpPr>
            <p:cNvPr id="20" name="直线箭头连接符 19"/>
            <p:cNvCxnSpPr>
              <a:stCxn id="8" idx="6"/>
              <a:endCxn id="10" idx="2"/>
            </p:cNvCxnSpPr>
            <p:nvPr/>
          </p:nvCxnSpPr>
          <p:spPr>
            <a:xfrm>
              <a:off x="4283968" y="2132856"/>
              <a:ext cx="1728192" cy="408431"/>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8" idx="5"/>
              <a:endCxn id="11" idx="1"/>
            </p:cNvCxnSpPr>
            <p:nvPr/>
          </p:nvCxnSpPr>
          <p:spPr>
            <a:xfrm>
              <a:off x="4220696" y="2285608"/>
              <a:ext cx="846624"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2" idx="0"/>
              <a:endCxn id="11" idx="4"/>
            </p:cNvCxnSpPr>
            <p:nvPr/>
          </p:nvCxnSpPr>
          <p:spPr>
            <a:xfrm flipV="1">
              <a:off x="4716016" y="3573016"/>
              <a:ext cx="504056" cy="86409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2" idx="1"/>
              <a:endCxn id="16" idx="5"/>
            </p:cNvCxnSpPr>
            <p:nvPr/>
          </p:nvCxnSpPr>
          <p:spPr>
            <a:xfrm flipH="1" flipV="1">
              <a:off x="3068568" y="3581752"/>
              <a:ext cx="1494696"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18" idx="1"/>
              <a:endCxn id="16" idx="4"/>
            </p:cNvCxnSpPr>
            <p:nvPr/>
          </p:nvCxnSpPr>
          <p:spPr>
            <a:xfrm flipH="1" flipV="1">
              <a:off x="2915816" y="3645024"/>
              <a:ext cx="567328" cy="128740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19" idx="0"/>
              <a:endCxn id="16" idx="3"/>
            </p:cNvCxnSpPr>
            <p:nvPr/>
          </p:nvCxnSpPr>
          <p:spPr>
            <a:xfrm flipV="1">
              <a:off x="2339752" y="3581752"/>
              <a:ext cx="423312" cy="99937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9" idx="5"/>
              <a:endCxn id="18" idx="2"/>
            </p:cNvCxnSpPr>
            <p:nvPr/>
          </p:nvCxnSpPr>
          <p:spPr>
            <a:xfrm>
              <a:off x="2492504" y="4949904"/>
              <a:ext cx="927368" cy="13528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同心圆 41"/>
          <p:cNvSpPr/>
          <p:nvPr/>
        </p:nvSpPr>
        <p:spPr>
          <a:xfrm>
            <a:off x="6955001" y="195994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3" name="同心圆 42"/>
          <p:cNvSpPr/>
          <p:nvPr/>
        </p:nvSpPr>
        <p:spPr>
          <a:xfrm>
            <a:off x="4035792" y="141146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同心圆 44"/>
          <p:cNvSpPr/>
          <p:nvPr/>
        </p:nvSpPr>
        <p:spPr>
          <a:xfrm>
            <a:off x="2457572" y="318337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6" name="同心圆 45"/>
          <p:cNvSpPr/>
          <p:nvPr/>
        </p:nvSpPr>
        <p:spPr>
          <a:xfrm>
            <a:off x="1679886" y="504075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同心圆 46"/>
          <p:cNvSpPr/>
          <p:nvPr/>
        </p:nvSpPr>
        <p:spPr>
          <a:xfrm>
            <a:off x="3445337" y="543296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弧 47"/>
          <p:cNvSpPr/>
          <p:nvPr/>
        </p:nvSpPr>
        <p:spPr>
          <a:xfrm rot="9111538">
            <a:off x="1686701" y="4111337"/>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49" name="弧 48"/>
          <p:cNvSpPr/>
          <p:nvPr/>
        </p:nvSpPr>
        <p:spPr>
          <a:xfrm rot="15410927">
            <a:off x="1308660" y="369463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0" name="同心圆 49"/>
          <p:cNvSpPr/>
          <p:nvPr/>
        </p:nvSpPr>
        <p:spPr>
          <a:xfrm>
            <a:off x="4891707" y="483320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同心圆 50"/>
          <p:cNvSpPr/>
          <p:nvPr/>
        </p:nvSpPr>
        <p:spPr>
          <a:xfrm>
            <a:off x="5585970" y="3078080"/>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2" name="弧 51"/>
          <p:cNvSpPr/>
          <p:nvPr/>
        </p:nvSpPr>
        <p:spPr>
          <a:xfrm rot="4256156">
            <a:off x="3985719" y="297205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3" name="弧 52"/>
          <p:cNvSpPr/>
          <p:nvPr/>
        </p:nvSpPr>
        <p:spPr>
          <a:xfrm rot="10569100">
            <a:off x="2960019" y="2230102"/>
            <a:ext cx="3572295" cy="2852977"/>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4" name="弧 53"/>
          <p:cNvSpPr/>
          <p:nvPr/>
        </p:nvSpPr>
        <p:spPr>
          <a:xfrm rot="15517873">
            <a:off x="2962055" y="1225564"/>
            <a:ext cx="2470485" cy="3127983"/>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7993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ppt_x"/>
                                          </p:val>
                                        </p:tav>
                                        <p:tav tm="100000">
                                          <p:val>
                                            <p:strVal val="#ppt_x"/>
                                          </p:val>
                                        </p:tav>
                                      </p:tavLst>
                                    </p:anim>
                                    <p:anim calcmode="lin" valueType="num">
                                      <p:cBhvr additive="base">
                                        <p:cTn id="7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20" name="Object 2"/>
          <p:cNvGraphicFramePr>
            <a:graphicFrameLocks noChangeAspect="1"/>
          </p:cNvGraphicFramePr>
          <p:nvPr/>
        </p:nvGraphicFramePr>
        <p:xfrm>
          <a:off x="2667000" y="990600"/>
          <a:ext cx="3443287" cy="3429000"/>
        </p:xfrm>
        <a:graphic>
          <a:graphicData uri="http://schemas.openxmlformats.org/presentationml/2006/ole">
            <mc:AlternateContent xmlns:mc="http://schemas.openxmlformats.org/markup-compatibility/2006">
              <mc:Choice xmlns:v="urn:schemas-microsoft-com:vml" Requires="v">
                <p:oleObj spid="_x0000_s5194"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667000" y="990600"/>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latin typeface="Microsoft YaHei" charset="-122"/>
                <a:ea typeface="Microsoft YaHei" charset="-122"/>
                <a:cs typeface="Microsoft YaHei" charset="-122"/>
              </a:rPr>
              <a:t>无向</a:t>
            </a:r>
            <a:r>
              <a:rPr kumimoji="1" lang="zh-CN" altLang="en-US" sz="2400" dirty="0">
                <a:latin typeface="Microsoft YaHei" charset="-122"/>
                <a:ea typeface="Microsoft YaHei" charset="-122"/>
                <a:cs typeface="Microsoft YaHei" charset="-122"/>
              </a:rPr>
              <a:t>图</a:t>
            </a: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28903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0,1,2,3,4,5</m:t>
                          </m:r>
                        </m:e>
                      </m:d>
                    </m:oMath>
                  </m:oMathPara>
                </a14:m>
                <a:endParaRPr kumimoji="1" lang="en-US" altLang="zh-CN"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2890343" cy="461665"/>
              </a:xfrm>
              <a:prstGeom prst="rect">
                <a:avLst/>
              </a:prstGeom>
              <a:blipFill rotWithShape="0">
                <a:blip r:embed="rId5"/>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83903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panose="02040503050406030204" pitchFamily="18" charset="0"/>
                            </a:rPr>
                          </m:ctrlPr>
                        </m:dPr>
                        <m:e>
                          <m:d>
                            <m:dPr>
                              <m:ctrlPr>
                                <a:rPr kumimoji="1" lang="mr-IN" altLang="zh-CN" sz="2400" i="1" smtClean="0">
                                  <a:latin typeface="Cambria Math" panose="02040503050406030204" pitchFamily="18" charset="0"/>
                                </a:rPr>
                              </m:ctrlPr>
                            </m:dPr>
                            <m:e>
                              <m:r>
                                <a:rPr kumimoji="1" lang="en-US" altLang="zh-CN" sz="2400" b="0" i="1" smtClean="0">
                                  <a:latin typeface="Cambria Math" charset="0"/>
                                </a:rPr>
                                <m:t>0,1</m:t>
                              </m:r>
                            </m:e>
                          </m:d>
                          <m:r>
                            <a:rPr kumimoji="1" lang="en-US" altLang="zh-CN" sz="2400" b="0" i="1" smtClean="0">
                              <a:latin typeface="Cambria Math" charset="0"/>
                            </a:rPr>
                            <m:t>,</m:t>
                          </m:r>
                          <m:d>
                            <m:dPr>
                              <m:ctrlPr>
                                <a:rPr kumimoji="1" lang="mr-IN" altLang="zh-CN" sz="2400" i="1">
                                  <a:latin typeface="Cambria Math" panose="02040503050406030204" pitchFamily="18" charset="0"/>
                                </a:rPr>
                              </m:ctrlPr>
                            </m:dPr>
                            <m:e>
                              <m:r>
                                <a:rPr kumimoji="1" lang="en-US" altLang="zh-CN" sz="2400" i="1">
                                  <a:latin typeface="Cambria Math" charset="0"/>
                                </a:rPr>
                                <m:t>0,</m:t>
                              </m:r>
                              <m:r>
                                <a:rPr kumimoji="1" lang="en-US" altLang="zh-CN" sz="2400" b="0" i="1" smtClean="0">
                                  <a:latin typeface="Cambria Math" charset="0"/>
                                </a:rPr>
                                <m:t>2</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i="1">
                                  <a:latin typeface="Cambria Math" charset="0"/>
                                </a:rPr>
                                <m:t>0,</m:t>
                              </m:r>
                              <m:r>
                                <a:rPr kumimoji="1" lang="en-US" altLang="zh-CN" sz="2400" b="0" i="1" smtClean="0">
                                  <a:latin typeface="Cambria Math" charset="0"/>
                                </a:rPr>
                                <m:t>3</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0</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1</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3</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4</m:t>
                              </m:r>
                              <m:r>
                                <a:rPr kumimoji="1" lang="en-US" altLang="zh-CN" sz="2400" i="1">
                                  <a:latin typeface="Cambria Math" charset="0"/>
                                </a:rPr>
                                <m:t>,</m:t>
                              </m:r>
                              <m:r>
                                <a:rPr kumimoji="1" lang="en-US" altLang="zh-CN" sz="2400" b="0" i="1" smtClean="0">
                                  <a:latin typeface="Cambria Math" charset="0"/>
                                </a:rPr>
                                <m:t>5</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8390310" cy="46166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948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基于邻接矩阵的深度优先搜索遍历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37725" y="2298125"/>
            <a:ext cx="9029700"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基于邻接表的深度优先搜索遍历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3625" y="2039142"/>
            <a:ext cx="8597900" cy="408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399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算法：图的广度优先搜索遍历</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）访问一个顶点</a:t>
              </a:r>
              <a:r>
                <a:rPr kumimoji="1" lang="en-US" altLang="zh-CN" sz="2400" dirty="0">
                  <a:solidFill>
                    <a:schemeClr val="tx1"/>
                  </a:solidFill>
                  <a:latin typeface="Microsoft YaHei" charset="-122"/>
                  <a:ea typeface="Microsoft YaHei" charset="-122"/>
                  <a:cs typeface="Microsoft YaHei" charset="-122"/>
                </a:rPr>
                <a:t>v</a:t>
              </a:r>
              <a:r>
                <a:rPr kumimoji="1" lang="en-US" altLang="zh-CN" sz="2400" baseline="-25000" dirty="0">
                  <a:solidFill>
                    <a:schemeClr val="tx1"/>
                  </a:solidFill>
                  <a:latin typeface="Microsoft YaHei" charset="-122"/>
                  <a:ea typeface="Microsoft YaHei" charset="-122"/>
                  <a:cs typeface="Microsoft YaHei" charset="-122"/>
                </a:rPr>
                <a:t>i</a:t>
              </a:r>
              <a:r>
                <a:rPr kumimoji="1" lang="zh-CN" altLang="en-US" sz="2400" dirty="0">
                  <a:solidFill>
                    <a:schemeClr val="tx1"/>
                  </a:solidFill>
                  <a:latin typeface="Microsoft YaHei" charset="-122"/>
                  <a:ea typeface="Microsoft YaHei" charset="-122"/>
                  <a:cs typeface="Microsoft YaHei" charset="-122"/>
                </a:rPr>
                <a:t>，标记为已访问；</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的所有未访问的邻接点；</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）对所有（</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）中的邻接点依次重复广度优先搜索；</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）直至所有的顶点访问过结束</a:t>
              </a:r>
            </a:p>
          </p:txBody>
        </p:sp>
      </p:grpSp>
    </p:spTree>
    <p:extLst>
      <p:ext uri="{BB962C8B-B14F-4D97-AF65-F5344CB8AC3E}">
        <p14:creationId xmlns:p14="http://schemas.microsoft.com/office/powerpoint/2010/main" val="1771389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8" name="组 77"/>
          <p:cNvGrpSpPr/>
          <p:nvPr/>
        </p:nvGrpSpPr>
        <p:grpSpPr>
          <a:xfrm>
            <a:off x="1115616" y="797524"/>
            <a:ext cx="7239112" cy="4722069"/>
            <a:chOff x="1115616" y="797524"/>
            <a:chExt cx="7239112" cy="4722069"/>
          </a:xfrm>
        </p:grpSpPr>
        <p:sp>
          <p:nvSpPr>
            <p:cNvPr id="40" name="弧 39"/>
            <p:cNvSpPr/>
            <p:nvPr/>
          </p:nvSpPr>
          <p:spPr>
            <a:xfrm rot="4745946">
              <a:off x="1680439" y="39898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76" name="组 75"/>
            <p:cNvGrpSpPr/>
            <p:nvPr/>
          </p:nvGrpSpPr>
          <p:grpSpPr>
            <a:xfrm>
              <a:off x="1115616" y="1052736"/>
              <a:ext cx="7239112" cy="4466857"/>
              <a:chOff x="1115616" y="1412776"/>
              <a:chExt cx="7239112" cy="4466857"/>
            </a:xfrm>
          </p:grpSpPr>
          <p:sp>
            <p:nvSpPr>
              <p:cNvPr id="8" name="同心圆 7"/>
              <p:cNvSpPr/>
              <p:nvPr/>
            </p:nvSpPr>
            <p:spPr>
              <a:xfrm>
                <a:off x="4024739" y="141277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0" name="同心圆 9"/>
              <p:cNvSpPr/>
              <p:nvPr/>
            </p:nvSpPr>
            <p:spPr>
              <a:xfrm>
                <a:off x="1115616" y="4171463"/>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1" name="同心圆 10"/>
              <p:cNvSpPr/>
              <p:nvPr/>
            </p:nvSpPr>
            <p:spPr>
              <a:xfrm>
                <a:off x="6263741" y="2252701"/>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2" name="同心圆 11"/>
              <p:cNvSpPr/>
              <p:nvPr/>
            </p:nvSpPr>
            <p:spPr>
              <a:xfrm>
                <a:off x="5560087" y="358314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6" name="同心圆 15"/>
              <p:cNvSpPr/>
              <p:nvPr/>
            </p:nvSpPr>
            <p:spPr>
              <a:xfrm>
                <a:off x="2267744" y="28410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9" name="同心圆 18"/>
              <p:cNvSpPr/>
              <p:nvPr/>
            </p:nvSpPr>
            <p:spPr>
              <a:xfrm>
                <a:off x="3254255" y="42576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3" name="弧 32"/>
              <p:cNvSpPr/>
              <p:nvPr/>
            </p:nvSpPr>
            <p:spPr>
              <a:xfrm rot="15899622">
                <a:off x="3054514" y="128260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同心圆 35"/>
              <p:cNvSpPr/>
              <p:nvPr/>
            </p:nvSpPr>
            <p:spPr>
              <a:xfrm>
                <a:off x="2308203" y="529131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7" name="同心圆 36"/>
              <p:cNvSpPr/>
              <p:nvPr/>
            </p:nvSpPr>
            <p:spPr>
              <a:xfrm>
                <a:off x="7771463" y="356951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9" name="同心圆 38"/>
              <p:cNvSpPr/>
              <p:nvPr/>
            </p:nvSpPr>
            <p:spPr>
              <a:xfrm>
                <a:off x="6660232" y="469753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cxnSp>
            <p:nvCxnSpPr>
              <p:cNvPr id="13" name="直线箭头连接符 12"/>
              <p:cNvCxnSpPr/>
              <p:nvPr/>
            </p:nvCxnSpPr>
            <p:spPr>
              <a:xfrm>
                <a:off x="4552575" y="1901363"/>
                <a:ext cx="1741154" cy="631923"/>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1" idx="5"/>
                <a:endCxn id="37" idx="1"/>
              </p:cNvCxnSpPr>
              <p:nvPr/>
            </p:nvCxnSpPr>
            <p:spPr>
              <a:xfrm>
                <a:off x="6761589" y="2754864"/>
                <a:ext cx="1095291" cy="900810"/>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11" idx="3"/>
                <a:endCxn id="12" idx="7"/>
              </p:cNvCxnSpPr>
              <p:nvPr/>
            </p:nvCxnSpPr>
            <p:spPr>
              <a:xfrm flipH="1">
                <a:off x="6057935" y="2754864"/>
                <a:ext cx="291223" cy="914436"/>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37" idx="3"/>
                <a:endCxn id="39" idx="7"/>
              </p:cNvCxnSpPr>
              <p:nvPr/>
            </p:nvCxnSpPr>
            <p:spPr>
              <a:xfrm flipH="1">
                <a:off x="7158080" y="4071679"/>
                <a:ext cx="698800" cy="712011"/>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12" idx="5"/>
                <a:endCxn id="39" idx="1"/>
              </p:cNvCxnSpPr>
              <p:nvPr/>
            </p:nvCxnSpPr>
            <p:spPr>
              <a:xfrm>
                <a:off x="6057935" y="4085305"/>
                <a:ext cx="687714" cy="6983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6" idx="5"/>
                <a:endCxn id="12" idx="2"/>
              </p:cNvCxnSpPr>
              <p:nvPr/>
            </p:nvCxnSpPr>
            <p:spPr>
              <a:xfrm>
                <a:off x="2765592" y="3343185"/>
                <a:ext cx="2794495" cy="53411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6" idx="4"/>
                <a:endCxn id="19" idx="1"/>
              </p:cNvCxnSpPr>
              <p:nvPr/>
            </p:nvCxnSpPr>
            <p:spPr>
              <a:xfrm>
                <a:off x="2559377" y="3429343"/>
                <a:ext cx="780295" cy="914437"/>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6" idx="3"/>
                <a:endCxn id="10" idx="0"/>
              </p:cNvCxnSpPr>
              <p:nvPr/>
            </p:nvCxnSpPr>
            <p:spPr>
              <a:xfrm flipH="1">
                <a:off x="1407249" y="3343185"/>
                <a:ext cx="945912" cy="82827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19" idx="3"/>
                <a:endCxn id="36" idx="7"/>
              </p:cNvCxnSpPr>
              <p:nvPr/>
            </p:nvCxnSpPr>
            <p:spPr>
              <a:xfrm flipH="1">
                <a:off x="2806051" y="4759785"/>
                <a:ext cx="533621" cy="6176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0" idx="5"/>
                <a:endCxn id="36" idx="1"/>
              </p:cNvCxnSpPr>
              <p:nvPr/>
            </p:nvCxnSpPr>
            <p:spPr>
              <a:xfrm>
                <a:off x="1613464" y="4673626"/>
                <a:ext cx="780156" cy="703844"/>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9" name="同心圆 78"/>
          <p:cNvSpPr/>
          <p:nvPr/>
        </p:nvSpPr>
        <p:spPr>
          <a:xfrm>
            <a:off x="4024739" y="10527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0" name="同心圆 79"/>
          <p:cNvSpPr/>
          <p:nvPr/>
        </p:nvSpPr>
        <p:spPr>
          <a:xfrm>
            <a:off x="2281237" y="2476219"/>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2" name="表格 81"/>
          <p:cNvGraphicFramePr>
            <a:graphicFrameLocks noGrp="1"/>
          </p:cNvGraphicFramePr>
          <p:nvPr>
            <p:extLst>
              <p:ext uri="{D42A27DB-BD31-4B8C-83A1-F6EECF244321}">
                <p14:modId xmlns:p14="http://schemas.microsoft.com/office/powerpoint/2010/main" val="906798935"/>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549912254"/>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4" name="表格 83"/>
          <p:cNvGraphicFramePr>
            <a:graphicFrameLocks noGrp="1"/>
          </p:cNvGraphicFramePr>
          <p:nvPr>
            <p:extLst>
              <p:ext uri="{D42A27DB-BD31-4B8C-83A1-F6EECF244321}">
                <p14:modId xmlns:p14="http://schemas.microsoft.com/office/powerpoint/2010/main" val="263952529"/>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526691163"/>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99593521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87" name="同心圆 86"/>
          <p:cNvSpPr/>
          <p:nvPr/>
        </p:nvSpPr>
        <p:spPr>
          <a:xfrm>
            <a:off x="6263741" y="1901995"/>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8" name="表格 87"/>
          <p:cNvGraphicFramePr>
            <a:graphicFrameLocks noGrp="1"/>
          </p:cNvGraphicFramePr>
          <p:nvPr>
            <p:extLst>
              <p:ext uri="{D42A27DB-BD31-4B8C-83A1-F6EECF244321}">
                <p14:modId xmlns:p14="http://schemas.microsoft.com/office/powerpoint/2010/main" val="8116896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9" name="表格 88"/>
          <p:cNvGraphicFramePr>
            <a:graphicFrameLocks noGrp="1"/>
          </p:cNvGraphicFramePr>
          <p:nvPr>
            <p:extLst>
              <p:ext uri="{D42A27DB-BD31-4B8C-83A1-F6EECF244321}">
                <p14:modId xmlns:p14="http://schemas.microsoft.com/office/powerpoint/2010/main" val="192404874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0" name="同心圆 89"/>
          <p:cNvSpPr/>
          <p:nvPr/>
        </p:nvSpPr>
        <p:spPr>
          <a:xfrm>
            <a:off x="1115616" y="3797797"/>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1" name="同心圆 90"/>
          <p:cNvSpPr/>
          <p:nvPr/>
        </p:nvSpPr>
        <p:spPr>
          <a:xfrm>
            <a:off x="3266413" y="389671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2" name="同心圆 91"/>
          <p:cNvSpPr/>
          <p:nvPr/>
        </p:nvSpPr>
        <p:spPr>
          <a:xfrm>
            <a:off x="5564320" y="32160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3" name="表格 92"/>
          <p:cNvGraphicFramePr>
            <a:graphicFrameLocks noGrp="1"/>
          </p:cNvGraphicFramePr>
          <p:nvPr>
            <p:extLst>
              <p:ext uri="{D42A27DB-BD31-4B8C-83A1-F6EECF244321}">
                <p14:modId xmlns:p14="http://schemas.microsoft.com/office/powerpoint/2010/main" val="173074407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94" name="表格 93"/>
          <p:cNvGraphicFramePr>
            <a:graphicFrameLocks noGrp="1"/>
          </p:cNvGraphicFramePr>
          <p:nvPr>
            <p:extLst>
              <p:ext uri="{D42A27DB-BD31-4B8C-83A1-F6EECF244321}">
                <p14:modId xmlns:p14="http://schemas.microsoft.com/office/powerpoint/2010/main" val="99300369"/>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5" name="同心圆 94"/>
          <p:cNvSpPr/>
          <p:nvPr/>
        </p:nvSpPr>
        <p:spPr>
          <a:xfrm>
            <a:off x="7768344" y="3200142"/>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6" name="表格 95"/>
          <p:cNvGraphicFramePr>
            <a:graphicFrameLocks noGrp="1"/>
          </p:cNvGraphicFramePr>
          <p:nvPr>
            <p:extLst>
              <p:ext uri="{D42A27DB-BD31-4B8C-83A1-F6EECF244321}">
                <p14:modId xmlns:p14="http://schemas.microsoft.com/office/powerpoint/2010/main" val="50436803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7" name="同心圆 96"/>
          <p:cNvSpPr/>
          <p:nvPr/>
        </p:nvSpPr>
        <p:spPr>
          <a:xfrm>
            <a:off x="2308202" y="4938643"/>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8" name="表格 97"/>
          <p:cNvGraphicFramePr>
            <a:graphicFrameLocks noGrp="1"/>
          </p:cNvGraphicFramePr>
          <p:nvPr>
            <p:extLst>
              <p:ext uri="{D42A27DB-BD31-4B8C-83A1-F6EECF244321}">
                <p14:modId xmlns:p14="http://schemas.microsoft.com/office/powerpoint/2010/main" val="166334370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99" name="表格 98"/>
          <p:cNvGraphicFramePr>
            <a:graphicFrameLocks noGrp="1"/>
          </p:cNvGraphicFramePr>
          <p:nvPr>
            <p:extLst>
              <p:ext uri="{D42A27DB-BD31-4B8C-83A1-F6EECF244321}">
                <p14:modId xmlns:p14="http://schemas.microsoft.com/office/powerpoint/2010/main" val="1231479720"/>
              </p:ext>
            </p:extLst>
          </p:nvPr>
        </p:nvGraphicFramePr>
        <p:xfrm>
          <a:off x="76132"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100" name="表格 99"/>
          <p:cNvGraphicFramePr>
            <a:graphicFrameLocks noGrp="1"/>
          </p:cNvGraphicFramePr>
          <p:nvPr>
            <p:extLst>
              <p:ext uri="{D42A27DB-BD31-4B8C-83A1-F6EECF244321}">
                <p14:modId xmlns:p14="http://schemas.microsoft.com/office/powerpoint/2010/main" val="908475753"/>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101" name="同心圆 100"/>
          <p:cNvSpPr/>
          <p:nvPr/>
        </p:nvSpPr>
        <p:spPr>
          <a:xfrm>
            <a:off x="6655999" y="433072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102" name="表格 101"/>
          <p:cNvGraphicFramePr>
            <a:graphicFrameLocks noGrp="1"/>
          </p:cNvGraphicFramePr>
          <p:nvPr>
            <p:extLst>
              <p:ext uri="{D42A27DB-BD31-4B8C-83A1-F6EECF244321}">
                <p14:modId xmlns:p14="http://schemas.microsoft.com/office/powerpoint/2010/main" val="289591500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944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500" fill="hold"/>
                                        <p:tgtEl>
                                          <p:spTgt spid="79"/>
                                        </p:tgtEl>
                                        <p:attrNameLst>
                                          <p:attrName>ppt_x</p:attrName>
                                        </p:attrNameLst>
                                      </p:cBhvr>
                                      <p:tavLst>
                                        <p:tav tm="0">
                                          <p:val>
                                            <p:strVal val="#ppt_x"/>
                                          </p:val>
                                        </p:tav>
                                        <p:tav tm="100000">
                                          <p:val>
                                            <p:strVal val="#ppt_x"/>
                                          </p:val>
                                        </p:tav>
                                      </p:tavLst>
                                    </p:anim>
                                    <p:anim calcmode="lin" valueType="num">
                                      <p:cBhvr additive="base">
                                        <p:cTn id="2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ppt_x"/>
                                          </p:val>
                                        </p:tav>
                                        <p:tav tm="100000">
                                          <p:val>
                                            <p:strVal val="#ppt_x"/>
                                          </p:val>
                                        </p:tav>
                                      </p:tavLst>
                                    </p:anim>
                                    <p:anim calcmode="lin" valueType="num">
                                      <p:cBhvr additive="base">
                                        <p:cTn id="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ppt_x"/>
                                          </p:val>
                                        </p:tav>
                                        <p:tav tm="100000">
                                          <p:val>
                                            <p:strVal val="#ppt_x"/>
                                          </p:val>
                                        </p:tav>
                                      </p:tavLst>
                                    </p:anim>
                                    <p:anim calcmode="lin" valueType="num">
                                      <p:cBhvr additive="base">
                                        <p:cTn id="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ppt_x"/>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97"/>
                                        </p:tgtEl>
                                        <p:attrNameLst>
                                          <p:attrName>style.visibility</p:attrName>
                                        </p:attrNameLst>
                                      </p:cBhvr>
                                      <p:to>
                                        <p:strVal val="visible"/>
                                      </p:to>
                                    </p:set>
                                    <p:anim calcmode="lin" valueType="num">
                                      <p:cBhvr additive="base">
                                        <p:cTn id="95" dur="500" fill="hold"/>
                                        <p:tgtEl>
                                          <p:spTgt spid="97"/>
                                        </p:tgtEl>
                                        <p:attrNameLst>
                                          <p:attrName>ppt_x</p:attrName>
                                        </p:attrNameLst>
                                      </p:cBhvr>
                                      <p:tavLst>
                                        <p:tav tm="0">
                                          <p:val>
                                            <p:strVal val="#ppt_x"/>
                                          </p:val>
                                        </p:tav>
                                        <p:tav tm="100000">
                                          <p:val>
                                            <p:strVal val="#ppt_x"/>
                                          </p:val>
                                        </p:tav>
                                      </p:tavLst>
                                    </p:anim>
                                    <p:anim calcmode="lin" valueType="num">
                                      <p:cBhvr additive="base">
                                        <p:cTn id="9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01"/>
                                        </p:tgtEl>
                                        <p:attrNameLst>
                                          <p:attrName>style.visibility</p:attrName>
                                        </p:attrNameLst>
                                      </p:cBhvr>
                                      <p:to>
                                        <p:strVal val="visible"/>
                                      </p:to>
                                    </p:set>
                                    <p:anim calcmode="lin" valueType="num">
                                      <p:cBhvr additive="base">
                                        <p:cTn id="105" dur="500" fill="hold"/>
                                        <p:tgtEl>
                                          <p:spTgt spid="101"/>
                                        </p:tgtEl>
                                        <p:attrNameLst>
                                          <p:attrName>ppt_x</p:attrName>
                                        </p:attrNameLst>
                                      </p:cBhvr>
                                      <p:tavLst>
                                        <p:tav tm="0">
                                          <p:val>
                                            <p:strVal val="#ppt_x"/>
                                          </p:val>
                                        </p:tav>
                                        <p:tav tm="100000">
                                          <p:val>
                                            <p:strVal val="#ppt_x"/>
                                          </p:val>
                                        </p:tav>
                                      </p:tavLst>
                                    </p:anim>
                                    <p:anim calcmode="lin" valueType="num">
                                      <p:cBhvr additive="base">
                                        <p:cTn id="10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0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7" grpId="0" animBg="1"/>
      <p:bldP spid="90" grpId="0" animBg="1"/>
      <p:bldP spid="91" grpId="0" animBg="1"/>
      <p:bldP spid="92" grpId="0" animBg="1"/>
      <p:bldP spid="95" grpId="0" animBg="1"/>
      <p:bldP spid="97" grpId="0" animBg="1"/>
      <p:bldP spid="10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基于邻接矩阵的广度优先搜索遍历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290972" y="1556792"/>
            <a:ext cx="7164288" cy="522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82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基于邻接表的广度优先搜索遍历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483768" y="1556792"/>
            <a:ext cx="5982758" cy="5267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30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比较</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5" name="组 14"/>
          <p:cNvGrpSpPr/>
          <p:nvPr/>
        </p:nvGrpSpPr>
        <p:grpSpPr>
          <a:xfrm>
            <a:off x="4683120" y="1061120"/>
            <a:ext cx="3953476" cy="1646306"/>
            <a:chOff x="6394413" y="39007"/>
            <a:chExt cx="1194610" cy="1149139"/>
          </a:xfrm>
        </p:grpSpPr>
        <p:sp>
          <p:nvSpPr>
            <p:cNvPr id="16" name="上箭头 15"/>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7"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广度优先</a:t>
              </a:r>
            </a:p>
          </p:txBody>
        </p:sp>
      </p:grpSp>
      <p:grpSp>
        <p:nvGrpSpPr>
          <p:cNvPr id="18" name="组 17"/>
          <p:cNvGrpSpPr/>
          <p:nvPr/>
        </p:nvGrpSpPr>
        <p:grpSpPr>
          <a:xfrm rot="10800000">
            <a:off x="611560" y="1061120"/>
            <a:ext cx="3953476" cy="1646306"/>
            <a:chOff x="6394413" y="39007"/>
            <a:chExt cx="1194610" cy="1149139"/>
          </a:xfrm>
        </p:grpSpPr>
        <p:sp>
          <p:nvSpPr>
            <p:cNvPr id="19" name="上箭头 18"/>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24"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a:solidFill>
                    <a:schemeClr val="tx1"/>
                  </a:solidFill>
                  <a:latin typeface="Microsoft YaHei" charset="-122"/>
                  <a:ea typeface="Microsoft YaHei" charset="-122"/>
                  <a:cs typeface="Microsoft YaHei" charset="-122"/>
                </a:rPr>
                <a:t>深</a:t>
              </a:r>
              <a:r>
                <a:rPr lang="zh-CN" altLang="en-US" sz="2800" kern="1200" dirty="0">
                  <a:solidFill>
                    <a:schemeClr val="tx1"/>
                  </a:solidFill>
                  <a:latin typeface="Microsoft YaHei" charset="-122"/>
                  <a:ea typeface="Microsoft YaHei" charset="-122"/>
                  <a:cs typeface="Microsoft YaHei" charset="-122"/>
                </a:rPr>
                <a:t>度优先</a:t>
              </a:r>
            </a:p>
          </p:txBody>
        </p:sp>
      </p:grpSp>
      <p:sp>
        <p:nvSpPr>
          <p:cNvPr id="7" name="文本框 6"/>
          <p:cNvSpPr txBox="1"/>
          <p:nvPr/>
        </p:nvSpPr>
        <p:spPr>
          <a:xfrm>
            <a:off x="3876308" y="2564904"/>
            <a:ext cx="141577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邻接矩阵</a:t>
            </a:r>
          </a:p>
        </p:txBody>
      </p:sp>
      <mc:AlternateContent xmlns:mc="http://schemas.openxmlformats.org/markup-compatibility/2006" xmlns:a14="http://schemas.microsoft.com/office/drawing/2010/main">
        <mc:Choice Requires="a14">
          <p:sp>
            <p:nvSpPr>
              <p:cNvPr id="25" name="文本框 24"/>
              <p:cNvSpPr txBox="1"/>
              <p:nvPr/>
            </p:nvSpPr>
            <p:spPr>
              <a:xfrm>
                <a:off x="931703" y="3156706"/>
                <a:ext cx="7571303"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sSup>
                      <m:sSupPr>
                        <m:ctrlPr>
                          <a:rPr lang="en-US" altLang="zh-CN" sz="2400" i="1">
                            <a:latin typeface="Cambria Math" panose="02040503050406030204" pitchFamily="18" charset="0"/>
                            <a:ea typeface="Microsoft YaHei" charset="-122"/>
                            <a:cs typeface="Microsoft YaHei" charset="-122"/>
                          </a:rPr>
                        </m:ctrlPr>
                      </m:sSupPr>
                      <m:e>
                        <m:r>
                          <a:rPr lang="en-US" altLang="zh-CN" sz="2400" i="1">
                            <a:latin typeface="Cambria Math" charset="0"/>
                            <a:ea typeface="Microsoft YaHei" charset="-122"/>
                            <a:cs typeface="Microsoft YaHei" charset="-122"/>
                          </a:rPr>
                          <m:t>𝑛</m:t>
                        </m:r>
                      </m:e>
                      <m:sup>
                        <m:r>
                          <a:rPr lang="en-US" altLang="zh-CN" sz="2400" i="1">
                            <a:latin typeface="Cambria Math" charset="0"/>
                            <a:ea typeface="Microsoft YaHei" charset="-122"/>
                            <a:cs typeface="Microsoft YaHei" charset="-122"/>
                          </a:rPr>
                          <m:t>2</m:t>
                        </m:r>
                      </m:sup>
                    </m:sSup>
                    <m:r>
                      <a:rPr lang="en-US" altLang="zh-CN" sz="2400" i="1">
                        <a:latin typeface="Cambria Math"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遍历序列唯一</a:t>
                </a:r>
              </a:p>
            </p:txBody>
          </p:sp>
        </mc:Choice>
        <mc:Fallback xmlns="">
          <p:sp>
            <p:nvSpPr>
              <p:cNvPr id="25" name="文本框 24"/>
              <p:cNvSpPr txBox="1">
                <a:spLocks noRot="1" noChangeAspect="1" noMove="1" noResize="1" noEditPoints="1" noAdjustHandles="1" noChangeArrowheads="1" noChangeShapeType="1" noTextEdit="1"/>
              </p:cNvSpPr>
              <p:nvPr/>
            </p:nvSpPr>
            <p:spPr>
              <a:xfrm>
                <a:off x="931703" y="3156706"/>
                <a:ext cx="7571303" cy="461665"/>
              </a:xfrm>
              <a:prstGeom prst="rect">
                <a:avLst/>
              </a:prstGeom>
              <a:blipFill rotWithShape="0">
                <a:blip r:embed="rId2"/>
                <a:stretch>
                  <a:fillRect l="-1288" t="-102632" r="-242" b="-131579"/>
                </a:stretch>
              </a:blipFill>
            </p:spPr>
            <p:txBody>
              <a:bodyPr/>
              <a:lstStyle/>
              <a:p>
                <a:r>
                  <a:rPr lang="zh-CN" altLang="en-US">
                    <a:noFill/>
                  </a:rPr>
                  <a:t> </a:t>
                </a:r>
              </a:p>
            </p:txBody>
          </p:sp>
        </mc:Fallback>
      </mc:AlternateContent>
      <p:cxnSp>
        <p:nvCxnSpPr>
          <p:cNvPr id="9" name="直线连接符 8"/>
          <p:cNvCxnSpPr/>
          <p:nvPr/>
        </p:nvCxnSpPr>
        <p:spPr>
          <a:xfrm flipV="1">
            <a:off x="1907704" y="3027523"/>
            <a:ext cx="5472608" cy="24173"/>
          </a:xfrm>
          <a:prstGeom prst="line">
            <a:avLst/>
          </a:prstGeom>
        </p:spPr>
        <p:style>
          <a:lnRef idx="2">
            <a:schemeClr val="accent5"/>
          </a:lnRef>
          <a:fillRef idx="0">
            <a:schemeClr val="accent5"/>
          </a:fillRef>
          <a:effectRef idx="1">
            <a:schemeClr val="accent5"/>
          </a:effectRef>
          <a:fontRef idx="minor">
            <a:schemeClr val="tx1"/>
          </a:fontRef>
        </p:style>
      </p:cxnSp>
      <p:sp>
        <p:nvSpPr>
          <p:cNvPr id="26" name="文本框 25"/>
          <p:cNvSpPr txBox="1"/>
          <p:nvPr/>
        </p:nvSpPr>
        <p:spPr>
          <a:xfrm>
            <a:off x="4040068" y="4184093"/>
            <a:ext cx="1107996" cy="461665"/>
          </a:xfrm>
          <a:prstGeom prst="rect">
            <a:avLst/>
          </a:prstGeom>
          <a:noFill/>
        </p:spPr>
        <p:txBody>
          <a:bodyPr wrap="none" rtlCol="0">
            <a:spAutoFit/>
          </a:bodyPr>
          <a:lstStyle/>
          <a:p>
            <a:pPr algn="ctr"/>
            <a:r>
              <a:rPr kumimoji="1" lang="zh-CN" altLang="en-US" sz="2400">
                <a:latin typeface="Microsoft YaHei" charset="-122"/>
                <a:ea typeface="Microsoft YaHei" charset="-122"/>
                <a:cs typeface="Microsoft YaHei" charset="-122"/>
              </a:rPr>
              <a:t>邻接表</a:t>
            </a:r>
            <a:endParaRPr kumimoji="1" lang="zh-CN" altLang="en-US" sz="2400" dirty="0">
              <a:latin typeface="Microsoft YaHei" charset="-122"/>
              <a:ea typeface="Microsoft YaHei" charset="-122"/>
              <a:cs typeface="Microsoft YaHei" charset="-122"/>
            </a:endParaRPr>
          </a:p>
        </p:txBody>
      </p:sp>
      <p:cxnSp>
        <p:nvCxnSpPr>
          <p:cNvPr id="28" name="直线连接符 27"/>
          <p:cNvCxnSpPr/>
          <p:nvPr/>
        </p:nvCxnSpPr>
        <p:spPr>
          <a:xfrm flipV="1">
            <a:off x="1907704" y="4646712"/>
            <a:ext cx="5472608" cy="24173"/>
          </a:xfrm>
          <a:prstGeom prst="line">
            <a:avLst/>
          </a:prstGeom>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927315" y="4753841"/>
                <a:ext cx="7879080"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𝑒</m:t>
                    </m:r>
                    <m:r>
                      <a:rPr lang="en-US" altLang="zh-CN" sz="2400" i="1">
                        <a:latin typeface="Cambria Math"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遍历序列不唯一</a:t>
                </a:r>
              </a:p>
            </p:txBody>
          </p:sp>
        </mc:Choice>
        <mc:Fallback xmlns="">
          <p:sp>
            <p:nvSpPr>
              <p:cNvPr id="29" name="文本框 28"/>
              <p:cNvSpPr txBox="1">
                <a:spLocks noRot="1" noChangeAspect="1" noMove="1" noResize="1" noEditPoints="1" noAdjustHandles="1" noChangeArrowheads="1" noChangeShapeType="1" noTextEdit="1"/>
              </p:cNvSpPr>
              <p:nvPr/>
            </p:nvSpPr>
            <p:spPr>
              <a:xfrm>
                <a:off x="927315" y="4753841"/>
                <a:ext cx="7879080" cy="461665"/>
              </a:xfrm>
              <a:prstGeom prst="rect">
                <a:avLst/>
              </a:prstGeom>
              <a:blipFill>
                <a:blip r:embed="rId3"/>
                <a:stretch>
                  <a:fillRect l="-1127" t="-7895" r="-322" b="-26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095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37" name="Rounded Rectangle 6"/>
          <p:cNvSpPr/>
          <p:nvPr/>
        </p:nvSpPr>
        <p:spPr>
          <a:xfrm>
            <a:off x="539552" y="1052736"/>
            <a:ext cx="8075240" cy="720080"/>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3200" dirty="0">
                <a:solidFill>
                  <a:prstClr val="white"/>
                </a:solidFill>
                <a:latin typeface="Microsoft YaHei" charset="-122"/>
                <a:ea typeface="Microsoft YaHei" charset="-122"/>
                <a:cs typeface="Microsoft YaHei" charset="-122"/>
              </a:rPr>
              <a:t>六度空间理论</a:t>
            </a:r>
            <a:endParaRPr lang="en-US" sz="3200" dirty="0">
              <a:solidFill>
                <a:prstClr val="white"/>
              </a:solidFill>
              <a:latin typeface="Microsoft YaHei" charset="-122"/>
              <a:ea typeface="Microsoft YaHei" charset="-122"/>
              <a:cs typeface="Microsoft YaHei" charset="-122"/>
            </a:endParaRPr>
          </a:p>
        </p:txBody>
      </p:sp>
      <p:sp>
        <p:nvSpPr>
          <p:cNvPr id="3" name="矩形 2"/>
          <p:cNvSpPr/>
          <p:nvPr/>
        </p:nvSpPr>
        <p:spPr>
          <a:xfrm>
            <a:off x="514955" y="2107667"/>
            <a:ext cx="8075240" cy="3416320"/>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有一个数学领域的猜想，名为</a:t>
            </a:r>
            <a:r>
              <a:rPr lang="en-US" altLang="zh-CN" sz="2400" dirty="0">
                <a:latin typeface="Microsoft YaHei" charset="-122"/>
                <a:ea typeface="Microsoft YaHei" charset="-122"/>
                <a:cs typeface="Microsoft YaHei" charset="-122"/>
              </a:rPr>
              <a:t>Six Degrees of Separation</a:t>
            </a:r>
            <a:r>
              <a:rPr lang="zh-CN" altLang="en-US" sz="2400" dirty="0">
                <a:latin typeface="Microsoft YaHei" charset="-122"/>
                <a:ea typeface="Microsoft YaHei" charset="-122"/>
                <a:cs typeface="Microsoft YaHei" charset="-122"/>
              </a:rPr>
              <a:t>，中文翻译包括以下几种： 六度分割理论或小世界理论等。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理论指出：你和任何一个陌生人之间所间隔的人不会超过五个，也就是说，最多通过五个中间人你就能够认识任何一个陌生人。这就是六度分割理论，也叫小世界理论。</a:t>
            </a:r>
          </a:p>
        </p:txBody>
      </p:sp>
    </p:spTree>
    <p:extLst>
      <p:ext uri="{BB962C8B-B14F-4D97-AF65-F5344CB8AC3E}">
        <p14:creationId xmlns:p14="http://schemas.microsoft.com/office/powerpoint/2010/main" val="1373212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pic>
        <p:nvPicPr>
          <p:cNvPr id="8" name="图片 7" descr="4034970a304e251fe1a3931ba686c9177e3e53f8.jpg"/>
          <p:cNvPicPr>
            <a:picLocks noChangeAspect="1"/>
          </p:cNvPicPr>
          <p:nvPr/>
        </p:nvPicPr>
        <p:blipFill>
          <a:blip r:embed="rId2" cstate="print"/>
          <a:stretch>
            <a:fillRect/>
          </a:stretch>
        </p:blipFill>
        <p:spPr>
          <a:xfrm>
            <a:off x="228600" y="1066800"/>
            <a:ext cx="5221468" cy="4267200"/>
          </a:xfrm>
          <a:prstGeom prst="rect">
            <a:avLst/>
          </a:prstGeom>
        </p:spPr>
      </p:pic>
      <p:pic>
        <p:nvPicPr>
          <p:cNvPr id="9" name="图片 8" descr="bba1cd11728b4710c2938dcbc1cec3fdfd039245d6880b44.jpg"/>
          <p:cNvPicPr>
            <a:picLocks noChangeAspect="1"/>
          </p:cNvPicPr>
          <p:nvPr/>
        </p:nvPicPr>
        <p:blipFill>
          <a:blip r:embed="rId3" cstate="print"/>
          <a:stretch>
            <a:fillRect/>
          </a:stretch>
        </p:blipFill>
        <p:spPr>
          <a:xfrm>
            <a:off x="5486400" y="1600200"/>
            <a:ext cx="3429000" cy="3139440"/>
          </a:xfrm>
          <a:prstGeom prst="rect">
            <a:avLst/>
          </a:prstGeom>
        </p:spPr>
      </p:pic>
    </p:spTree>
    <p:extLst>
      <p:ext uri="{BB962C8B-B14F-4D97-AF65-F5344CB8AC3E}">
        <p14:creationId xmlns:p14="http://schemas.microsoft.com/office/powerpoint/2010/main" val="347560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7" name="矩形 6"/>
          <p:cNvSpPr/>
          <p:nvPr/>
        </p:nvSpPr>
        <p:spPr>
          <a:xfrm>
            <a:off x="438871" y="1052736"/>
            <a:ext cx="8153400" cy="5078313"/>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	20</a:t>
            </a:r>
            <a:r>
              <a:rPr lang="zh-CN" altLang="en-US" sz="2400" dirty="0">
                <a:latin typeface="Microsoft YaHei" charset="-122"/>
                <a:ea typeface="Microsoft YaHei" charset="-122"/>
                <a:cs typeface="Microsoft YaHei" charset="-122"/>
              </a:rPr>
              <a:t>世纪</a:t>
            </a:r>
            <a:r>
              <a:rPr lang="en-US" altLang="zh-CN" sz="2400" dirty="0">
                <a:latin typeface="Microsoft YaHei" charset="-122"/>
                <a:ea typeface="Microsoft YaHei" charset="-122"/>
                <a:cs typeface="Microsoft YaHei" charset="-122"/>
              </a:rPr>
              <a:t>60</a:t>
            </a:r>
            <a:r>
              <a:rPr lang="zh-CN" altLang="en-US" sz="2400" dirty="0">
                <a:latin typeface="Microsoft YaHei" charset="-122"/>
                <a:ea typeface="Microsoft YaHei" charset="-122"/>
                <a:cs typeface="Microsoft YaHei" charset="-122"/>
              </a:rPr>
              <a:t>年代，美国心理学家米尔格兰姆设计了一个连锁信件实验。米尔格兰姆把信随机发送给住在美国各城市的一部分居民，信中写有一个波士顿股票经纪人的名字，并要求每名收信人把这封信寄给自己认为是比较接近这名股票经纪人的朋友。这位朋友收到信后，再把信寄给他认为更接近这名股票经纪人的朋友。最终，大部分信件都寄到了这名股票经纪人手中，每封信平均经手</a:t>
            </a:r>
            <a:r>
              <a:rPr lang="en-US" altLang="zh-CN" sz="2400" dirty="0">
                <a:latin typeface="Microsoft YaHei" charset="-122"/>
                <a:ea typeface="Microsoft YaHei" charset="-122"/>
                <a:cs typeface="Microsoft YaHei" charset="-122"/>
              </a:rPr>
              <a:t>6.2</a:t>
            </a:r>
            <a:r>
              <a:rPr lang="zh-CN" altLang="en-US" sz="2400" dirty="0">
                <a:latin typeface="Microsoft YaHei" charset="-122"/>
                <a:ea typeface="Microsoft YaHei" charset="-122"/>
                <a:cs typeface="Microsoft YaHei" charset="-122"/>
              </a:rPr>
              <a:t>次到达。</a:t>
            </a:r>
          </a:p>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于是，米尔格兰姆提出六度分割理论，认为世界上任意两个人之间建立联系，最多只需要</a:t>
            </a: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个人。</a:t>
            </a:r>
          </a:p>
        </p:txBody>
      </p:sp>
    </p:spTree>
    <p:extLst>
      <p:ext uri="{BB962C8B-B14F-4D97-AF65-F5344CB8AC3E}">
        <p14:creationId xmlns:p14="http://schemas.microsoft.com/office/powerpoint/2010/main" val="90261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有向图</a:t>
            </a: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30468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r>
                            <a:rPr kumimoji="1" lang="en-US" altLang="zh-CN" sz="2400" b="0" i="1" smtClean="0">
                              <a:latin typeface="Cambria Math" charset="0"/>
                            </a:rPr>
                            <m:t>,</m:t>
                          </m:r>
                          <m:r>
                            <a:rPr kumimoji="1" lang="en-US" altLang="zh-CN" sz="2400" b="0" i="1" smtClean="0">
                              <a:latin typeface="Cambria Math" charset="0"/>
                            </a:rPr>
                            <m:t>𝐶</m:t>
                          </m:r>
                          <m:r>
                            <a:rPr kumimoji="1" lang="en-US" altLang="zh-CN" sz="2400" b="0" i="1" smtClean="0">
                              <a:latin typeface="Cambria Math" charset="0"/>
                            </a:rPr>
                            <m:t>,</m:t>
                          </m:r>
                          <m:r>
                            <a:rPr kumimoji="1" lang="en-US" altLang="zh-CN" sz="2400" b="0" i="1" smtClean="0">
                              <a:latin typeface="Cambria Math" charset="0"/>
                            </a:rPr>
                            <m:t>𝐷</m:t>
                          </m:r>
                          <m:r>
                            <a:rPr kumimoji="1" lang="en-US" altLang="zh-CN" sz="2400" b="0" i="1" smtClean="0">
                              <a:latin typeface="Cambria Math" charset="0"/>
                            </a:rPr>
                            <m:t>,</m:t>
                          </m:r>
                          <m:r>
                            <a:rPr kumimoji="1" lang="en-US" altLang="zh-CN" sz="2400" b="0" i="1" smtClean="0">
                              <a:latin typeface="Cambria Math" charset="0"/>
                            </a:rPr>
                            <m:t>𝐸</m:t>
                          </m:r>
                        </m:e>
                      </m:d>
                    </m:oMath>
                  </m:oMathPara>
                </a14:m>
                <a:endParaRPr kumimoji="1" lang="en-US" altLang="zh-CN"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3046860" cy="461665"/>
              </a:xfrm>
              <a:prstGeom prst="rect">
                <a:avLst/>
              </a:prstGeom>
              <a:blipFill rotWithShape="0">
                <a:blip r:embed="rId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7449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panose="02040503050406030204" pitchFamily="18" charset="0"/>
                            </a:rPr>
                          </m:ctrlPr>
                        </m:dPr>
                        <m:e>
                          <m:d>
                            <m:dPr>
                              <m:begChr m:val="⟨"/>
                              <m:endChr m:val="⟩"/>
                              <m:ctrlPr>
                                <a:rPr kumimoji="1" lang="en-US" altLang="zh-CN" sz="240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𝐴</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𝐸</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i="1">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b="0" i="1" smtClean="0">
                                  <a:latin typeface="Cambria Math" charset="0"/>
                                </a:rPr>
                                <m:t>𝐷</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7449412" cy="461665"/>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9" name="Object 4"/>
          <p:cNvGraphicFramePr>
            <a:graphicFrameLocks noChangeAspect="1"/>
          </p:cNvGraphicFramePr>
          <p:nvPr>
            <p:extLst>
              <p:ext uri="{D42A27DB-BD31-4B8C-83A1-F6EECF244321}">
                <p14:modId xmlns:p14="http://schemas.microsoft.com/office/powerpoint/2010/main" val="35461511"/>
              </p:ext>
            </p:extLst>
          </p:nvPr>
        </p:nvGraphicFramePr>
        <p:xfrm>
          <a:off x="3216693" y="1267272"/>
          <a:ext cx="2671763" cy="3124200"/>
        </p:xfrm>
        <a:graphic>
          <a:graphicData uri="http://schemas.openxmlformats.org/presentationml/2006/ole">
            <mc:AlternateContent xmlns:mc="http://schemas.openxmlformats.org/markup-compatibility/2006">
              <mc:Choice xmlns:v="urn:schemas-microsoft-com:vml" Requires="v">
                <p:oleObj spid="_x0000_s6217"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3216693" y="126727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74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9489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3</a:t>
            </a:r>
            <a:r>
              <a:rPr lang="zh-CN" altLang="en-US" dirty="0">
                <a:latin typeface="黑体" pitchFamily="49" charset="-122"/>
                <a:ea typeface="黑体" pitchFamily="49" charset="-122"/>
              </a:rPr>
              <a:t>：最小生成树</a:t>
            </a:r>
            <a:endParaRPr kumimoji="1" lang="zh-CN" altLang="en-US" dirty="0"/>
          </a:p>
        </p:txBody>
      </p:sp>
      <p:pic>
        <p:nvPicPr>
          <p:cNvPr id="4" name="图片 3">
            <a:extLst>
              <a:ext uri="{FF2B5EF4-FFF2-40B4-BE49-F238E27FC236}">
                <a16:creationId xmlns:a16="http://schemas.microsoft.com/office/drawing/2014/main" id="{24848AF1-15CF-AE40-8FB4-F6D719FFA11F}"/>
              </a:ext>
            </a:extLst>
          </p:cNvPr>
          <p:cNvPicPr>
            <a:picLocks noChangeAspect="1"/>
          </p:cNvPicPr>
          <p:nvPr/>
        </p:nvPicPr>
        <p:blipFill>
          <a:blip r:embed="rId2"/>
          <a:stretch>
            <a:fillRect/>
          </a:stretch>
        </p:blipFill>
        <p:spPr>
          <a:xfrm>
            <a:off x="0" y="1745645"/>
            <a:ext cx="9085276" cy="4203635"/>
          </a:xfrm>
          <a:prstGeom prst="rect">
            <a:avLst/>
          </a:prstGeom>
        </p:spPr>
      </p:pic>
    </p:spTree>
    <p:extLst>
      <p:ext uri="{BB962C8B-B14F-4D97-AF65-F5344CB8AC3E}">
        <p14:creationId xmlns:p14="http://schemas.microsoft.com/office/powerpoint/2010/main" val="1634766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08520" y="1108316"/>
            <a:ext cx="9110275" cy="2752732"/>
            <a:chOff x="-108520" y="1108316"/>
            <a:chExt cx="9110275" cy="2752732"/>
          </a:xfrm>
        </p:grpSpPr>
        <p:grpSp>
          <p:nvGrpSpPr>
            <p:cNvPr id="6" name="组 5"/>
            <p:cNvGrpSpPr/>
            <p:nvPr/>
          </p:nvGrpSpPr>
          <p:grpSpPr>
            <a:xfrm>
              <a:off x="-108520" y="1108316"/>
              <a:ext cx="9073007" cy="2752732"/>
              <a:chOff x="-271278" y="1255336"/>
              <a:chExt cx="9222554" cy="2752732"/>
            </a:xfrm>
          </p:grpSpPr>
          <p:sp>
            <p:nvSpPr>
              <p:cNvPr id="7" name="文本框 6"/>
              <p:cNvSpPr txBox="1"/>
              <p:nvPr/>
            </p:nvSpPr>
            <p:spPr>
              <a:xfrm>
                <a:off x="-271278" y="1331986"/>
                <a:ext cx="208208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生成树</a:t>
                </a:r>
              </a:p>
            </p:txBody>
          </p:sp>
          <p:cxnSp>
            <p:nvCxnSpPr>
              <p:cNvPr id="8" name="直线连接符 7"/>
              <p:cNvCxnSpPr/>
              <p:nvPr/>
            </p:nvCxnSpPr>
            <p:spPr>
              <a:xfrm flipH="1">
                <a:off x="1631789" y="1311196"/>
                <a:ext cx="1736" cy="269687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772920" y="1255336"/>
                    <a:ext cx="71783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一个连通图</a:t>
                    </a:r>
                    <a14:m>
                      <m:oMath xmlns:m="http://schemas.openxmlformats.org/officeDocument/2006/math">
                        <m:r>
                          <a:rPr kumimoji="1" lang="en-US" altLang="zh-CN" sz="2400" i="1">
                            <a:solidFill>
                              <a:schemeClr val="tx1"/>
                            </a:solidFill>
                            <a:latin typeface="Cambria Math" charset="0"/>
                          </a:rPr>
                          <m:t>𝐺</m:t>
                        </m:r>
                        <m:r>
                          <a:rPr kumimoji="1" lang="en-US" altLang="zh-CN" sz="2400" i="1">
                            <a:solidFill>
                              <a:schemeClr val="tx1"/>
                            </a:solidFill>
                            <a:latin typeface="Cambria Math" charset="0"/>
                          </a:rPr>
                          <m:t> </m:t>
                        </m:r>
                      </m:oMath>
                    </a14:m>
                    <a:r>
                      <a:rPr kumimoji="1" lang="zh-CN" altLang="en-US" sz="2400" dirty="0">
                        <a:solidFill>
                          <a:schemeClr val="tx1"/>
                        </a:solidFill>
                        <a:latin typeface="Microsoft YaHei" charset="-122"/>
                        <a:ea typeface="Microsoft YaHei" charset="-122"/>
                        <a:cs typeface="Microsoft YaHei" charset="-122"/>
                      </a:rPr>
                      <a:t>，如果取它的全部顶点和一部分边构成一个子图</a:t>
                    </a:r>
                    <a14:m>
                      <m:oMath xmlns:m="http://schemas.openxmlformats.org/officeDocument/2006/math">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a:solidFill>
                          <a:schemeClr val="tx1"/>
                        </a:solidFill>
                        <a:latin typeface="Microsoft YaHei" charset="-122"/>
                        <a:ea typeface="Microsoft YaHei" charset="-122"/>
                        <a:cs typeface="Microsoft YaHei" charset="-122"/>
                      </a:rPr>
                      <a:t>，即：</a:t>
                    </a:r>
                  </a:p>
                </p:txBody>
              </p:sp>
            </mc:Choice>
            <mc:Fallback xmlns="">
              <p:sp>
                <p:nvSpPr>
                  <p:cNvPr id="9" name="矩形 8"/>
                  <p:cNvSpPr>
                    <a:spLocks noRot="1" noChangeAspect="1" noMove="1" noResize="1" noEditPoints="1" noAdjustHandles="1" noChangeArrowheads="1" noChangeShapeType="1" noTextEdit="1"/>
                  </p:cNvSpPr>
                  <p:nvPr/>
                </p:nvSpPr>
                <p:spPr>
                  <a:xfrm>
                    <a:off x="1772920" y="1255336"/>
                    <a:ext cx="7178356" cy="887599"/>
                  </a:xfrm>
                  <a:prstGeom prst="rect">
                    <a:avLst/>
                  </a:prstGeom>
                  <a:blipFill rotWithShape="0">
                    <a:blip r:embed="rId2"/>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文本框 2"/>
                <p:cNvSpPr txBox="1"/>
                <p:nvPr/>
              </p:nvSpPr>
              <p:spPr>
                <a:xfrm>
                  <a:off x="2441131" y="2283194"/>
                  <a:ext cx="42228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d>
                          <m:dPr>
                            <m:ctrlPr>
                              <a:rPr kumimoji="1" lang="en-US" altLang="zh-CN" sz="2400" b="0" i="1" smtClean="0">
                                <a:latin typeface="Cambria Math" panose="02040503050406030204" pitchFamily="18" charset="0"/>
                              </a:rPr>
                            </m:ctrlPr>
                          </m:dPr>
                          <m:e>
                            <m:sSup>
                              <m:sSupPr>
                                <m:ctrlPr>
                                  <a:rPr kumimoji="1" lang="en-US" altLang="zh-CN" sz="2400" b="0" i="1" smtClean="0">
                                    <a:latin typeface="Cambria Math" panose="02040503050406030204" pitchFamily="18" charset="0"/>
                                  </a:rPr>
                                </m:ctrlPr>
                              </m:sSupPr>
                              <m:e>
                                <m:r>
                                  <a:rPr kumimoji="1" lang="en-US" altLang="zh-CN" sz="2400" b="0" i="1" smtClean="0">
                                    <a:latin typeface="Cambria Math" charset="0"/>
                                  </a:rPr>
                                  <m:t>𝐺</m:t>
                                </m:r>
                              </m:e>
                              <m:sup>
                                <m:r>
                                  <a:rPr kumimoji="1" lang="en-US" altLang="zh-CN" sz="2400" b="0" i="1" smtClean="0">
                                    <a:latin typeface="Cambria Math" charset="0"/>
                                  </a:rPr>
                                  <m:t>′</m:t>
                                </m:r>
                              </m:sup>
                            </m:sSup>
                          </m:e>
                        </m:d>
                        <m:r>
                          <a:rPr kumimoji="1" lang="en-US" altLang="zh-CN" sz="2400" b="0" i="1" smtClean="0">
                            <a:latin typeface="Cambria Math" charset="0"/>
                          </a:rPr>
                          <m:t>=</m:t>
                        </m:r>
                        <m:r>
                          <a:rPr kumimoji="1" lang="en-US" altLang="zh-CN" sz="2400" b="0" i="1" smtClean="0">
                            <a:latin typeface="Cambria Math" charset="0"/>
                          </a:rPr>
                          <m:t>𝑉</m:t>
                        </m:r>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𝐺</m:t>
                            </m:r>
                          </m:e>
                        </m:d>
                        <m:r>
                          <a:rPr kumimoji="1" lang="zh-CN" altLang="en-US" sz="2400" b="0" i="1" smtClean="0">
                            <a:latin typeface="Cambria Math" charset="0"/>
                          </a:rPr>
                          <m:t>，</m:t>
                        </m:r>
                        <m:r>
                          <a:rPr kumimoji="1" lang="en-US" altLang="zh-CN" sz="2400" b="0" i="1" smtClean="0">
                            <a:latin typeface="Cambria Math" charset="0"/>
                          </a:rPr>
                          <m:t>𝐸</m:t>
                        </m:r>
                        <m:d>
                          <m:dPr>
                            <m:ctrlPr>
                              <a:rPr kumimoji="1" lang="en-US" altLang="zh-CN" sz="2400" i="1">
                                <a:latin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charset="0"/>
                                  </a:rPr>
                                  <m:t>𝐺</m:t>
                                </m:r>
                              </m:e>
                              <m:sup>
                                <m:r>
                                  <a:rPr kumimoji="1" lang="en-US" altLang="zh-CN" sz="2400" i="1">
                                    <a:latin typeface="Cambria Math" charset="0"/>
                                  </a:rPr>
                                  <m:t>′</m:t>
                                </m:r>
                              </m:sup>
                            </m:sSup>
                          </m:e>
                        </m:d>
                        <m:r>
                          <a:rPr kumimoji="1" lang="en-US" altLang="zh-CN" sz="2400" i="1" smtClean="0">
                            <a:latin typeface="Cambria Math" charset="0"/>
                            <a:ea typeface="Cambria Math" charset="0"/>
                            <a:cs typeface="Cambria Math" charset="0"/>
                          </a:rPr>
                          <m:t>⊆</m:t>
                        </m:r>
                        <m:r>
                          <a:rPr kumimoji="1" lang="en-US" altLang="zh-CN" sz="2400" b="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oMath>
                    </m:oMathPara>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441131" y="2283194"/>
                  <a:ext cx="4222887"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39799" y="2879902"/>
                  <a:ext cx="70619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若边集</a:t>
                  </a:r>
                  <a14:m>
                    <m:oMath xmlns:m="http://schemas.openxmlformats.org/officeDocument/2006/math">
                      <m:r>
                        <a:rPr kumimoji="1" lang="en-US" altLang="zh-CN" sz="2400" i="1">
                          <a:solidFill>
                            <a:schemeClr val="tx1"/>
                          </a:solidFill>
                          <a:latin typeface="Cambria Math" charset="0"/>
                        </a:rPr>
                        <m:t>𝐸</m:t>
                      </m:r>
                      <m:d>
                        <m:dPr>
                          <m:ctrlPr>
                            <a:rPr kumimoji="1" lang="en-US" altLang="zh-CN" sz="2400" i="1">
                              <a:solidFill>
                                <a:schemeClr val="tx1"/>
                              </a:solidFill>
                              <a:latin typeface="Cambria Math" panose="02040503050406030204" pitchFamily="18" charset="0"/>
                            </a:rPr>
                          </m:ctrlPr>
                        </m:dPr>
                        <m:e>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e>
                      </m:d>
                    </m:oMath>
                  </a14:m>
                  <a:r>
                    <a:rPr kumimoji="1" lang="zh-CN" altLang="en-US" sz="2400" dirty="0">
                      <a:solidFill>
                        <a:schemeClr val="tx1"/>
                      </a:solidFill>
                      <a:latin typeface="Microsoft YaHei" charset="-122"/>
                      <a:ea typeface="Microsoft YaHei" charset="-122"/>
                      <a:cs typeface="Microsoft YaHei" charset="-122"/>
                    </a:rPr>
                    <a:t>中的边将图中的所有顶点连通又</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不形成回路</a:t>
                  </a:r>
                  <a:r>
                    <a:rPr kumimoji="1" lang="zh-CN" altLang="en-US" sz="2400" dirty="0">
                      <a:solidFill>
                        <a:schemeClr val="tx1"/>
                      </a:solidFill>
                      <a:latin typeface="Microsoft YaHei" charset="-122"/>
                      <a:ea typeface="Microsoft YaHei" charset="-122"/>
                      <a:cs typeface="Microsoft YaHei" charset="-122"/>
                    </a:rPr>
                    <a:t>，则成子图</a:t>
                  </a:r>
                  <a14:m>
                    <m:oMath xmlns:m="http://schemas.openxmlformats.org/officeDocument/2006/math">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a:solidFill>
                        <a:schemeClr val="tx1"/>
                      </a:solidFill>
                      <a:latin typeface="Microsoft YaHei" charset="-122"/>
                      <a:ea typeface="Microsoft YaHei" charset="-122"/>
                      <a:cs typeface="Microsoft YaHei" charset="-122"/>
                    </a:rPr>
                    <a:t>是原图</a:t>
                  </a:r>
                  <a14:m>
                    <m:oMath xmlns:m="http://schemas.openxmlformats.org/officeDocument/2006/math">
                      <m:r>
                        <a:rPr kumimoji="1" lang="en-US" altLang="zh-CN" sz="2400" i="1">
                          <a:solidFill>
                            <a:schemeClr val="tx1"/>
                          </a:solidFill>
                          <a:latin typeface="Cambria Math" charset="0"/>
                        </a:rPr>
                        <m:t>𝐺</m:t>
                      </m:r>
                    </m:oMath>
                  </a14:m>
                  <a:r>
                    <a:rPr kumimoji="1" lang="zh-CN" altLang="en-US" sz="2400" dirty="0">
                      <a:solidFill>
                        <a:schemeClr val="tx1"/>
                      </a:solidFill>
                      <a:latin typeface="Microsoft YaHei" charset="-122"/>
                      <a:ea typeface="Microsoft YaHei" charset="-122"/>
                      <a:cs typeface="Microsoft YaHei" charset="-122"/>
                    </a:rPr>
                    <a:t>的一棵生成树</a:t>
                  </a:r>
                </a:p>
              </p:txBody>
            </p:sp>
          </mc:Choice>
          <mc:Fallback xmlns="">
            <p:sp>
              <p:nvSpPr>
                <p:cNvPr id="15" name="矩形 14"/>
                <p:cNvSpPr>
                  <a:spLocks noRot="1" noChangeAspect="1" noMove="1" noResize="1" noEditPoints="1" noAdjustHandles="1" noChangeArrowheads="1" noChangeShapeType="1" noTextEdit="1"/>
                </p:cNvSpPr>
                <p:nvPr/>
              </p:nvSpPr>
              <p:spPr>
                <a:xfrm>
                  <a:off x="1939799" y="2879902"/>
                  <a:ext cx="7061956" cy="887599"/>
                </a:xfrm>
                <a:prstGeom prst="rect">
                  <a:avLst/>
                </a:prstGeom>
                <a:blipFill rotWithShape="0">
                  <a:blip r:embed="rId4"/>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18" name="矩形 17"/>
          <p:cNvSpPr/>
          <p:nvPr/>
        </p:nvSpPr>
        <p:spPr>
          <a:xfrm>
            <a:off x="511743" y="4204304"/>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a:t>
            </a:r>
            <a:r>
              <a:rPr kumimoji="1" lang="zh-CN" altLang="en-US" sz="2400">
                <a:latin typeface="Microsoft YaHei" charset="-122"/>
                <a:ea typeface="Microsoft YaHei" charset="-122"/>
                <a:cs typeface="Microsoft YaHei" charset="-122"/>
              </a:rPr>
              <a:t>生成树必含有</a:t>
            </a:r>
            <a:r>
              <a:rPr kumimoji="1" lang="en-US" altLang="zh-CN" sz="2400" dirty="0">
                <a:latin typeface="Microsoft YaHei" charset="-122"/>
                <a:ea typeface="Microsoft YaHei" charset="-122"/>
                <a:cs typeface="Microsoft YaHei" charset="-122"/>
              </a:rPr>
              <a:t>n-1</a:t>
            </a:r>
            <a:r>
              <a:rPr kumimoji="1" lang="zh-CN" altLang="en-US" sz="2400" dirty="0">
                <a:latin typeface="Microsoft YaHei" charset="-122"/>
                <a:ea typeface="Microsoft YaHei" charset="-122"/>
                <a:cs typeface="Microsoft YaHei" charset="-122"/>
              </a:rPr>
              <a:t>条边</a:t>
            </a:r>
          </a:p>
        </p:txBody>
      </p:sp>
      <p:sp>
        <p:nvSpPr>
          <p:cNvPr id="19" name="矩形 18"/>
          <p:cNvSpPr/>
          <p:nvPr/>
        </p:nvSpPr>
        <p:spPr>
          <a:xfrm>
            <a:off x="511742" y="5091341"/>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图的生成树又是能够连通图中所有顶点的极小连通子图</a:t>
            </a:r>
          </a:p>
        </p:txBody>
      </p:sp>
    </p:spTree>
    <p:extLst>
      <p:ext uri="{BB962C8B-B14F-4D97-AF65-F5344CB8AC3E}">
        <p14:creationId xmlns:p14="http://schemas.microsoft.com/office/powerpoint/2010/main" val="162912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Group 4"/>
          <p:cNvGrpSpPr>
            <a:grpSpLocks/>
          </p:cNvGrpSpPr>
          <p:nvPr/>
        </p:nvGrpSpPr>
        <p:grpSpPr bwMode="auto">
          <a:xfrm>
            <a:off x="533400" y="1108556"/>
            <a:ext cx="3200400" cy="2133600"/>
            <a:chOff x="240" y="672"/>
            <a:chExt cx="2016" cy="1344"/>
          </a:xfrm>
        </p:grpSpPr>
        <p:sp>
          <p:nvSpPr>
            <p:cNvPr id="58" name="Oval 5"/>
            <p:cNvSpPr>
              <a:spLocks noChangeArrowheads="1"/>
            </p:cNvSpPr>
            <p:nvPr/>
          </p:nvSpPr>
          <p:spPr bwMode="auto">
            <a:xfrm>
              <a:off x="115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60" name="Oval 6"/>
            <p:cNvSpPr>
              <a:spLocks noChangeArrowheads="1"/>
            </p:cNvSpPr>
            <p:nvPr/>
          </p:nvSpPr>
          <p:spPr bwMode="auto">
            <a:xfrm>
              <a:off x="2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65" name="Oval 7"/>
            <p:cNvSpPr>
              <a:spLocks noChangeArrowheads="1"/>
            </p:cNvSpPr>
            <p:nvPr/>
          </p:nvSpPr>
          <p:spPr bwMode="auto">
            <a:xfrm>
              <a:off x="20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66" name="Oval 8"/>
            <p:cNvSpPr>
              <a:spLocks noChangeArrowheads="1"/>
            </p:cNvSpPr>
            <p:nvPr/>
          </p:nvSpPr>
          <p:spPr bwMode="auto">
            <a:xfrm>
              <a:off x="14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67" name="Oval 9"/>
            <p:cNvSpPr>
              <a:spLocks noChangeArrowheads="1"/>
            </p:cNvSpPr>
            <p:nvPr/>
          </p:nvSpPr>
          <p:spPr bwMode="auto">
            <a:xfrm>
              <a:off x="8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68" name="Oval 10"/>
            <p:cNvSpPr>
              <a:spLocks noChangeArrowheads="1"/>
            </p:cNvSpPr>
            <p:nvPr/>
          </p:nvSpPr>
          <p:spPr bwMode="auto">
            <a:xfrm>
              <a:off x="201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69" name="Oval 11"/>
            <p:cNvSpPr>
              <a:spLocks noChangeArrowheads="1"/>
            </p:cNvSpPr>
            <p:nvPr/>
          </p:nvSpPr>
          <p:spPr bwMode="auto">
            <a:xfrm>
              <a:off x="115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70" name="Oval 12"/>
            <p:cNvSpPr>
              <a:spLocks noChangeArrowheads="1"/>
            </p:cNvSpPr>
            <p:nvPr/>
          </p:nvSpPr>
          <p:spPr bwMode="auto">
            <a:xfrm>
              <a:off x="24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71" name="Line 13"/>
            <p:cNvSpPr>
              <a:spLocks noChangeShapeType="1"/>
            </p:cNvSpPr>
            <p:nvPr/>
          </p:nvSpPr>
          <p:spPr bwMode="auto">
            <a:xfrm flipH="1">
              <a:off x="48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2" name="Line 14"/>
            <p:cNvSpPr>
              <a:spLocks noChangeShapeType="1"/>
            </p:cNvSpPr>
            <p:nvPr/>
          </p:nvSpPr>
          <p:spPr bwMode="auto">
            <a:xfrm>
              <a:off x="1392" y="816"/>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3" name="Line 15"/>
            <p:cNvSpPr>
              <a:spLocks noChangeShapeType="1"/>
            </p:cNvSpPr>
            <p:nvPr/>
          </p:nvSpPr>
          <p:spPr bwMode="auto">
            <a:xfrm>
              <a:off x="38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4" name="Line 16"/>
            <p:cNvSpPr>
              <a:spLocks noChangeShapeType="1"/>
            </p:cNvSpPr>
            <p:nvPr/>
          </p:nvSpPr>
          <p:spPr bwMode="auto">
            <a:xfrm>
              <a:off x="216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5" name="Line 17"/>
            <p:cNvSpPr>
              <a:spLocks noChangeShapeType="1"/>
            </p:cNvSpPr>
            <p:nvPr/>
          </p:nvSpPr>
          <p:spPr bwMode="auto">
            <a:xfrm>
              <a:off x="48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6" name="Line 18"/>
            <p:cNvSpPr>
              <a:spLocks noChangeShapeType="1"/>
            </p:cNvSpPr>
            <p:nvPr/>
          </p:nvSpPr>
          <p:spPr bwMode="auto">
            <a:xfrm>
              <a:off x="1392" y="1920"/>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7" name="Line 19"/>
            <p:cNvSpPr>
              <a:spLocks noChangeShapeType="1"/>
            </p:cNvSpPr>
            <p:nvPr/>
          </p:nvSpPr>
          <p:spPr bwMode="auto">
            <a:xfrm>
              <a:off x="5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8" name="Line 20"/>
            <p:cNvSpPr>
              <a:spLocks noChangeShapeType="1"/>
            </p:cNvSpPr>
            <p:nvPr/>
          </p:nvSpPr>
          <p:spPr bwMode="auto">
            <a:xfrm>
              <a:off x="17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9" name="Line 21"/>
            <p:cNvSpPr>
              <a:spLocks noChangeShapeType="1"/>
            </p:cNvSpPr>
            <p:nvPr/>
          </p:nvSpPr>
          <p:spPr bwMode="auto">
            <a:xfrm>
              <a:off x="100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80" name="Line 22"/>
            <p:cNvSpPr>
              <a:spLocks noChangeShapeType="1"/>
            </p:cNvSpPr>
            <p:nvPr/>
          </p:nvSpPr>
          <p:spPr bwMode="auto">
            <a:xfrm flipH="1">
              <a:off x="134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81" name="Group 23"/>
          <p:cNvGrpSpPr>
            <a:grpSpLocks/>
          </p:cNvGrpSpPr>
          <p:nvPr/>
        </p:nvGrpSpPr>
        <p:grpSpPr bwMode="auto">
          <a:xfrm>
            <a:off x="5105400" y="1108556"/>
            <a:ext cx="3200400" cy="2133600"/>
            <a:chOff x="3120" y="672"/>
            <a:chExt cx="2016" cy="1344"/>
          </a:xfrm>
        </p:grpSpPr>
        <p:sp>
          <p:nvSpPr>
            <p:cNvPr id="82" name="Oval 24"/>
            <p:cNvSpPr>
              <a:spLocks noChangeArrowheads="1"/>
            </p:cNvSpPr>
            <p:nvPr/>
          </p:nvSpPr>
          <p:spPr bwMode="auto">
            <a:xfrm>
              <a:off x="403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83" name="Oval 25"/>
            <p:cNvSpPr>
              <a:spLocks noChangeArrowheads="1"/>
            </p:cNvSpPr>
            <p:nvPr/>
          </p:nvSpPr>
          <p:spPr bwMode="auto">
            <a:xfrm>
              <a:off x="31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84" name="Oval 26"/>
            <p:cNvSpPr>
              <a:spLocks noChangeArrowheads="1"/>
            </p:cNvSpPr>
            <p:nvPr/>
          </p:nvSpPr>
          <p:spPr bwMode="auto">
            <a:xfrm>
              <a:off x="48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85" name="Oval 27"/>
            <p:cNvSpPr>
              <a:spLocks noChangeArrowheads="1"/>
            </p:cNvSpPr>
            <p:nvPr/>
          </p:nvSpPr>
          <p:spPr bwMode="auto">
            <a:xfrm>
              <a:off x="43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86" name="Oval 28"/>
            <p:cNvSpPr>
              <a:spLocks noChangeArrowheads="1"/>
            </p:cNvSpPr>
            <p:nvPr/>
          </p:nvSpPr>
          <p:spPr bwMode="auto">
            <a:xfrm>
              <a:off x="36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87" name="Oval 29"/>
            <p:cNvSpPr>
              <a:spLocks noChangeArrowheads="1"/>
            </p:cNvSpPr>
            <p:nvPr/>
          </p:nvSpPr>
          <p:spPr bwMode="auto">
            <a:xfrm>
              <a:off x="489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88" name="Oval 30"/>
            <p:cNvSpPr>
              <a:spLocks noChangeArrowheads="1"/>
            </p:cNvSpPr>
            <p:nvPr/>
          </p:nvSpPr>
          <p:spPr bwMode="auto">
            <a:xfrm>
              <a:off x="403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89" name="Oval 31"/>
            <p:cNvSpPr>
              <a:spLocks noChangeArrowheads="1"/>
            </p:cNvSpPr>
            <p:nvPr/>
          </p:nvSpPr>
          <p:spPr bwMode="auto">
            <a:xfrm>
              <a:off x="312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90" name="Line 32"/>
            <p:cNvSpPr>
              <a:spLocks noChangeShapeType="1"/>
            </p:cNvSpPr>
            <p:nvPr/>
          </p:nvSpPr>
          <p:spPr bwMode="auto">
            <a:xfrm flipH="1">
              <a:off x="336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1" name="Line 33"/>
            <p:cNvSpPr>
              <a:spLocks noChangeShapeType="1"/>
            </p:cNvSpPr>
            <p:nvPr/>
          </p:nvSpPr>
          <p:spPr bwMode="auto">
            <a:xfrm>
              <a:off x="326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2" name="Line 34"/>
            <p:cNvSpPr>
              <a:spLocks noChangeShapeType="1"/>
            </p:cNvSpPr>
            <p:nvPr/>
          </p:nvSpPr>
          <p:spPr bwMode="auto">
            <a:xfrm>
              <a:off x="504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3" name="Line 35"/>
            <p:cNvSpPr>
              <a:spLocks noChangeShapeType="1"/>
            </p:cNvSpPr>
            <p:nvPr/>
          </p:nvSpPr>
          <p:spPr bwMode="auto">
            <a:xfrm>
              <a:off x="336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4" name="Line 36"/>
            <p:cNvSpPr>
              <a:spLocks noChangeShapeType="1"/>
            </p:cNvSpPr>
            <p:nvPr/>
          </p:nvSpPr>
          <p:spPr bwMode="auto">
            <a:xfrm>
              <a:off x="460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5" name="Line 37"/>
            <p:cNvSpPr>
              <a:spLocks noChangeShapeType="1"/>
            </p:cNvSpPr>
            <p:nvPr/>
          </p:nvSpPr>
          <p:spPr bwMode="auto">
            <a:xfrm>
              <a:off x="388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6" name="Line 38"/>
            <p:cNvSpPr>
              <a:spLocks noChangeShapeType="1"/>
            </p:cNvSpPr>
            <p:nvPr/>
          </p:nvSpPr>
          <p:spPr bwMode="auto">
            <a:xfrm flipH="1">
              <a:off x="422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97" name="Group 39"/>
          <p:cNvGrpSpPr>
            <a:grpSpLocks/>
          </p:cNvGrpSpPr>
          <p:nvPr/>
        </p:nvGrpSpPr>
        <p:grpSpPr bwMode="auto">
          <a:xfrm>
            <a:off x="533400" y="4004156"/>
            <a:ext cx="3200400" cy="2133600"/>
            <a:chOff x="240" y="2304"/>
            <a:chExt cx="2016" cy="1344"/>
          </a:xfrm>
        </p:grpSpPr>
        <p:sp>
          <p:nvSpPr>
            <p:cNvPr id="98" name="Oval 40"/>
            <p:cNvSpPr>
              <a:spLocks noChangeArrowheads="1"/>
            </p:cNvSpPr>
            <p:nvPr/>
          </p:nvSpPr>
          <p:spPr bwMode="auto">
            <a:xfrm>
              <a:off x="115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99" name="Oval 41"/>
            <p:cNvSpPr>
              <a:spLocks noChangeArrowheads="1"/>
            </p:cNvSpPr>
            <p:nvPr/>
          </p:nvSpPr>
          <p:spPr bwMode="auto">
            <a:xfrm>
              <a:off x="2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00" name="Oval 42"/>
            <p:cNvSpPr>
              <a:spLocks noChangeArrowheads="1"/>
            </p:cNvSpPr>
            <p:nvPr/>
          </p:nvSpPr>
          <p:spPr bwMode="auto">
            <a:xfrm>
              <a:off x="20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01" name="Oval 43"/>
            <p:cNvSpPr>
              <a:spLocks noChangeArrowheads="1"/>
            </p:cNvSpPr>
            <p:nvPr/>
          </p:nvSpPr>
          <p:spPr bwMode="auto">
            <a:xfrm>
              <a:off x="14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02" name="Oval 44"/>
            <p:cNvSpPr>
              <a:spLocks noChangeArrowheads="1"/>
            </p:cNvSpPr>
            <p:nvPr/>
          </p:nvSpPr>
          <p:spPr bwMode="auto">
            <a:xfrm>
              <a:off x="8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03" name="Oval 45"/>
            <p:cNvSpPr>
              <a:spLocks noChangeArrowheads="1"/>
            </p:cNvSpPr>
            <p:nvPr/>
          </p:nvSpPr>
          <p:spPr bwMode="auto">
            <a:xfrm>
              <a:off x="201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04" name="Oval 46"/>
            <p:cNvSpPr>
              <a:spLocks noChangeArrowheads="1"/>
            </p:cNvSpPr>
            <p:nvPr/>
          </p:nvSpPr>
          <p:spPr bwMode="auto">
            <a:xfrm>
              <a:off x="115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05" name="Oval 47"/>
            <p:cNvSpPr>
              <a:spLocks noChangeArrowheads="1"/>
            </p:cNvSpPr>
            <p:nvPr/>
          </p:nvSpPr>
          <p:spPr bwMode="auto">
            <a:xfrm>
              <a:off x="24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06" name="Line 48"/>
            <p:cNvSpPr>
              <a:spLocks noChangeShapeType="1"/>
            </p:cNvSpPr>
            <p:nvPr/>
          </p:nvSpPr>
          <p:spPr bwMode="auto">
            <a:xfrm flipH="1">
              <a:off x="48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7" name="Line 49"/>
            <p:cNvSpPr>
              <a:spLocks noChangeShapeType="1"/>
            </p:cNvSpPr>
            <p:nvPr/>
          </p:nvSpPr>
          <p:spPr bwMode="auto">
            <a:xfrm>
              <a:off x="139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8" name="Line 50"/>
            <p:cNvSpPr>
              <a:spLocks noChangeShapeType="1"/>
            </p:cNvSpPr>
            <p:nvPr/>
          </p:nvSpPr>
          <p:spPr bwMode="auto">
            <a:xfrm>
              <a:off x="384"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9" name="Line 51"/>
            <p:cNvSpPr>
              <a:spLocks noChangeShapeType="1"/>
            </p:cNvSpPr>
            <p:nvPr/>
          </p:nvSpPr>
          <p:spPr bwMode="auto">
            <a:xfrm>
              <a:off x="2160"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0" name="Line 52"/>
            <p:cNvSpPr>
              <a:spLocks noChangeShapeType="1"/>
            </p:cNvSpPr>
            <p:nvPr/>
          </p:nvSpPr>
          <p:spPr bwMode="auto">
            <a:xfrm>
              <a:off x="48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1" name="Line 53"/>
            <p:cNvSpPr>
              <a:spLocks noChangeShapeType="1"/>
            </p:cNvSpPr>
            <p:nvPr/>
          </p:nvSpPr>
          <p:spPr bwMode="auto">
            <a:xfrm>
              <a:off x="5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2" name="Line 54"/>
            <p:cNvSpPr>
              <a:spLocks noChangeShapeType="1"/>
            </p:cNvSpPr>
            <p:nvPr/>
          </p:nvSpPr>
          <p:spPr bwMode="auto">
            <a:xfrm>
              <a:off x="17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113" name="Group 55"/>
          <p:cNvGrpSpPr>
            <a:grpSpLocks/>
          </p:cNvGrpSpPr>
          <p:nvPr/>
        </p:nvGrpSpPr>
        <p:grpSpPr bwMode="auto">
          <a:xfrm>
            <a:off x="5105400" y="4004156"/>
            <a:ext cx="3200400" cy="2133600"/>
            <a:chOff x="3120" y="2304"/>
            <a:chExt cx="2016" cy="1344"/>
          </a:xfrm>
        </p:grpSpPr>
        <p:sp>
          <p:nvSpPr>
            <p:cNvPr id="114" name="Oval 56"/>
            <p:cNvSpPr>
              <a:spLocks noChangeArrowheads="1"/>
            </p:cNvSpPr>
            <p:nvPr/>
          </p:nvSpPr>
          <p:spPr bwMode="auto">
            <a:xfrm>
              <a:off x="403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115" name="Oval 57"/>
            <p:cNvSpPr>
              <a:spLocks noChangeArrowheads="1"/>
            </p:cNvSpPr>
            <p:nvPr/>
          </p:nvSpPr>
          <p:spPr bwMode="auto">
            <a:xfrm>
              <a:off x="31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16" name="Oval 58"/>
            <p:cNvSpPr>
              <a:spLocks noChangeArrowheads="1"/>
            </p:cNvSpPr>
            <p:nvPr/>
          </p:nvSpPr>
          <p:spPr bwMode="auto">
            <a:xfrm>
              <a:off x="48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17" name="Oval 59"/>
            <p:cNvSpPr>
              <a:spLocks noChangeArrowheads="1"/>
            </p:cNvSpPr>
            <p:nvPr/>
          </p:nvSpPr>
          <p:spPr bwMode="auto">
            <a:xfrm>
              <a:off x="43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18" name="Oval 60"/>
            <p:cNvSpPr>
              <a:spLocks noChangeArrowheads="1"/>
            </p:cNvSpPr>
            <p:nvPr/>
          </p:nvSpPr>
          <p:spPr bwMode="auto">
            <a:xfrm>
              <a:off x="36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19" name="Oval 61"/>
            <p:cNvSpPr>
              <a:spLocks noChangeArrowheads="1"/>
            </p:cNvSpPr>
            <p:nvPr/>
          </p:nvSpPr>
          <p:spPr bwMode="auto">
            <a:xfrm>
              <a:off x="489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20" name="Oval 62"/>
            <p:cNvSpPr>
              <a:spLocks noChangeArrowheads="1"/>
            </p:cNvSpPr>
            <p:nvPr/>
          </p:nvSpPr>
          <p:spPr bwMode="auto">
            <a:xfrm>
              <a:off x="403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21" name="Oval 63"/>
            <p:cNvSpPr>
              <a:spLocks noChangeArrowheads="1"/>
            </p:cNvSpPr>
            <p:nvPr/>
          </p:nvSpPr>
          <p:spPr bwMode="auto">
            <a:xfrm>
              <a:off x="312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22" name="Line 64"/>
            <p:cNvSpPr>
              <a:spLocks noChangeShapeType="1"/>
            </p:cNvSpPr>
            <p:nvPr/>
          </p:nvSpPr>
          <p:spPr bwMode="auto">
            <a:xfrm flipH="1">
              <a:off x="336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3" name="Line 65"/>
            <p:cNvSpPr>
              <a:spLocks noChangeShapeType="1"/>
            </p:cNvSpPr>
            <p:nvPr/>
          </p:nvSpPr>
          <p:spPr bwMode="auto">
            <a:xfrm>
              <a:off x="427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4" name="Line 66"/>
            <p:cNvSpPr>
              <a:spLocks noChangeShapeType="1"/>
            </p:cNvSpPr>
            <p:nvPr/>
          </p:nvSpPr>
          <p:spPr bwMode="auto">
            <a:xfrm>
              <a:off x="336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5" name="Line 67"/>
            <p:cNvSpPr>
              <a:spLocks noChangeShapeType="1"/>
            </p:cNvSpPr>
            <p:nvPr/>
          </p:nvSpPr>
          <p:spPr bwMode="auto">
            <a:xfrm>
              <a:off x="4272" y="3552"/>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6" name="Line 68"/>
            <p:cNvSpPr>
              <a:spLocks noChangeShapeType="1"/>
            </p:cNvSpPr>
            <p:nvPr/>
          </p:nvSpPr>
          <p:spPr bwMode="auto">
            <a:xfrm>
              <a:off x="34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7" name="Line 69"/>
            <p:cNvSpPr>
              <a:spLocks noChangeShapeType="1"/>
            </p:cNvSpPr>
            <p:nvPr/>
          </p:nvSpPr>
          <p:spPr bwMode="auto">
            <a:xfrm>
              <a:off x="46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8" name="Line 70"/>
            <p:cNvSpPr>
              <a:spLocks noChangeShapeType="1"/>
            </p:cNvSpPr>
            <p:nvPr/>
          </p:nvSpPr>
          <p:spPr bwMode="auto">
            <a:xfrm>
              <a:off x="3888" y="2976"/>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sp>
        <p:nvSpPr>
          <p:cNvPr id="129" name="Text Box 71"/>
          <p:cNvSpPr txBox="1">
            <a:spLocks noChangeArrowheads="1"/>
          </p:cNvSpPr>
          <p:nvPr/>
        </p:nvSpPr>
        <p:spPr bwMode="auto">
          <a:xfrm>
            <a:off x="5843453" y="3330024"/>
            <a:ext cx="1800493" cy="369332"/>
          </a:xfrm>
          <a:prstGeom prst="rect">
            <a:avLst/>
          </a:prstGeom>
          <a:noFill/>
          <a:ln w="9525" algn="ctr">
            <a:noFill/>
            <a:miter lim="800000"/>
            <a:headEnd/>
            <a:tailEnd/>
          </a:ln>
          <a:effectLst/>
        </p:spPr>
        <p:txBody>
          <a:bodyPr wrap="none">
            <a:spAutoFit/>
          </a:bodyPr>
          <a:lstStyle/>
          <a:p>
            <a:r>
              <a:rPr lang="zh-CN" altLang="en-US" b="1" dirty="0">
                <a:latin typeface="Microsoft YaHei" charset="-122"/>
                <a:ea typeface="Microsoft YaHei" charset="-122"/>
                <a:cs typeface="Microsoft YaHei" charset="-122"/>
              </a:rPr>
              <a:t>深度优先生成树</a:t>
            </a:r>
          </a:p>
        </p:txBody>
      </p:sp>
      <p:sp>
        <p:nvSpPr>
          <p:cNvPr id="130" name="Text Box 72"/>
          <p:cNvSpPr txBox="1">
            <a:spLocks noChangeArrowheads="1"/>
          </p:cNvSpPr>
          <p:nvPr/>
        </p:nvSpPr>
        <p:spPr bwMode="auto">
          <a:xfrm>
            <a:off x="1271453" y="6224131"/>
            <a:ext cx="1800493"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广度优先生成树</a:t>
            </a:r>
          </a:p>
        </p:txBody>
      </p:sp>
      <p:sp>
        <p:nvSpPr>
          <p:cNvPr id="131" name="Text Box 73"/>
          <p:cNvSpPr txBox="1">
            <a:spLocks noChangeArrowheads="1"/>
          </p:cNvSpPr>
          <p:nvPr/>
        </p:nvSpPr>
        <p:spPr bwMode="auto">
          <a:xfrm>
            <a:off x="6074286" y="6213956"/>
            <a:ext cx="1338828"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任意生成树</a:t>
            </a:r>
          </a:p>
        </p:txBody>
      </p:sp>
    </p:spTree>
    <p:extLst>
      <p:ext uri="{BB962C8B-B14F-4D97-AF65-F5344CB8AC3E}">
        <p14:creationId xmlns:p14="http://schemas.microsoft.com/office/powerpoint/2010/main" val="12354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ppt_x"/>
                                          </p:val>
                                        </p:tav>
                                        <p:tav tm="100000">
                                          <p:val>
                                            <p:strVal val="#ppt_x"/>
                                          </p:val>
                                        </p:tav>
                                      </p:tavLst>
                                    </p:anim>
                                    <p:anim calcmode="lin" valueType="num">
                                      <p:cBhvr additive="base">
                                        <p:cTn id="14" dur="500" fill="hold"/>
                                        <p:tgtEl>
                                          <p:spTgt spid="8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additive="base">
                                        <p:cTn id="17" dur="500" fill="hold"/>
                                        <p:tgtEl>
                                          <p:spTgt spid="129"/>
                                        </p:tgtEl>
                                        <p:attrNameLst>
                                          <p:attrName>ppt_x</p:attrName>
                                        </p:attrNameLst>
                                      </p:cBhvr>
                                      <p:tavLst>
                                        <p:tav tm="0">
                                          <p:val>
                                            <p:strVal val="#ppt_x"/>
                                          </p:val>
                                        </p:tav>
                                        <p:tav tm="100000">
                                          <p:val>
                                            <p:strVal val="#ppt_x"/>
                                          </p:val>
                                        </p:tav>
                                      </p:tavLst>
                                    </p:anim>
                                    <p:anim calcmode="lin" valueType="num">
                                      <p:cBhvr additive="base">
                                        <p:cTn id="1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ppt_x"/>
                                          </p:val>
                                        </p:tav>
                                        <p:tav tm="100000">
                                          <p:val>
                                            <p:strVal val="#ppt_x"/>
                                          </p:val>
                                        </p:tav>
                                      </p:tavLst>
                                    </p:anim>
                                    <p:anim calcmode="lin" valueType="num">
                                      <p:cBhvr additive="base">
                                        <p:cTn id="2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 calcmode="lin" valueType="num">
                                      <p:cBhvr additive="base">
                                        <p:cTn id="37" dur="500" fill="hold"/>
                                        <p:tgtEl>
                                          <p:spTgt spid="131"/>
                                        </p:tgtEl>
                                        <p:attrNameLst>
                                          <p:attrName>ppt_x</p:attrName>
                                        </p:attrNameLst>
                                      </p:cBhvr>
                                      <p:tavLst>
                                        <p:tav tm="0">
                                          <p:val>
                                            <p:strVal val="#ppt_x"/>
                                          </p:val>
                                        </p:tav>
                                        <p:tav tm="100000">
                                          <p:val>
                                            <p:strVal val="#ppt_x"/>
                                          </p:val>
                                        </p:tav>
                                      </p:tavLst>
                                    </p:anim>
                                    <p:anim calcmode="lin" valueType="num">
                                      <p:cBhvr additive="base">
                                        <p:cTn id="3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08520" y="1108316"/>
            <a:ext cx="9079405" cy="2030208"/>
            <a:chOff x="-108520" y="1108316"/>
            <a:chExt cx="9079405" cy="2030208"/>
          </a:xfrm>
        </p:grpSpPr>
        <p:grpSp>
          <p:nvGrpSpPr>
            <p:cNvPr id="6" name="组 5"/>
            <p:cNvGrpSpPr/>
            <p:nvPr/>
          </p:nvGrpSpPr>
          <p:grpSpPr>
            <a:xfrm>
              <a:off x="-108520" y="1108316"/>
              <a:ext cx="9073007" cy="2030208"/>
              <a:chOff x="-271278" y="1255336"/>
              <a:chExt cx="9222554" cy="2030208"/>
            </a:xfrm>
          </p:grpSpPr>
          <p:sp>
            <p:nvSpPr>
              <p:cNvPr id="7" name="文本框 6"/>
              <p:cNvSpPr txBox="1"/>
              <p:nvPr/>
            </p:nvSpPr>
            <p:spPr>
              <a:xfrm>
                <a:off x="-271278" y="1331986"/>
                <a:ext cx="2082081"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最小</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生成树</a:t>
                </a:r>
              </a:p>
            </p:txBody>
          </p:sp>
          <p:cxnSp>
            <p:nvCxnSpPr>
              <p:cNvPr id="8" name="直线连接符 7"/>
              <p:cNvCxnSpPr/>
              <p:nvPr/>
            </p:nvCxnSpPr>
            <p:spPr>
              <a:xfrm flipH="1">
                <a:off x="1631789" y="1311196"/>
                <a:ext cx="1736" cy="197434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72920" y="1255336"/>
                <a:ext cx="7178356" cy="1276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 对于一个连通网（即连通带权图，假定每条边上的权均为大于零的实数）来说，生成树不同，每棵树的权（即树中所有边上的权值总和）也可能不同。</a:t>
                </a:r>
              </a:p>
            </p:txBody>
          </p:sp>
        </p:grpSp>
        <p:sp>
          <p:nvSpPr>
            <p:cNvPr id="15" name="矩形 14"/>
            <p:cNvSpPr/>
            <p:nvPr/>
          </p:nvSpPr>
          <p:spPr>
            <a:xfrm>
              <a:off x="1908929" y="2595531"/>
              <a:ext cx="7061956" cy="5429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具有权最小的生成树称为图的最小生成树。</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760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2" name="Group 186"/>
          <p:cNvGrpSpPr>
            <a:grpSpLocks/>
          </p:cNvGrpSpPr>
          <p:nvPr/>
        </p:nvGrpSpPr>
        <p:grpSpPr bwMode="auto">
          <a:xfrm>
            <a:off x="304348" y="1052736"/>
            <a:ext cx="3733800" cy="2655888"/>
            <a:chOff x="192" y="192"/>
            <a:chExt cx="2352" cy="1673"/>
          </a:xfrm>
        </p:grpSpPr>
        <p:sp>
          <p:nvSpPr>
            <p:cNvPr id="133" name="Oval 3"/>
            <p:cNvSpPr>
              <a:spLocks noChangeArrowheads="1"/>
            </p:cNvSpPr>
            <p:nvPr/>
          </p:nvSpPr>
          <p:spPr bwMode="auto">
            <a:xfrm>
              <a:off x="105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34" name="Oval 4"/>
            <p:cNvSpPr>
              <a:spLocks noChangeArrowheads="1"/>
            </p:cNvSpPr>
            <p:nvPr/>
          </p:nvSpPr>
          <p:spPr bwMode="auto">
            <a:xfrm>
              <a:off x="38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35" name="Oval 5"/>
            <p:cNvSpPr>
              <a:spLocks noChangeArrowheads="1"/>
            </p:cNvSpPr>
            <p:nvPr/>
          </p:nvSpPr>
          <p:spPr bwMode="auto">
            <a:xfrm>
              <a:off x="177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36" name="Oval 6"/>
            <p:cNvSpPr>
              <a:spLocks noChangeArrowheads="1"/>
            </p:cNvSpPr>
            <p:nvPr/>
          </p:nvSpPr>
          <p:spPr bwMode="auto">
            <a:xfrm>
              <a:off x="230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37" name="Oval 8"/>
            <p:cNvSpPr>
              <a:spLocks noChangeArrowheads="1"/>
            </p:cNvSpPr>
            <p:nvPr/>
          </p:nvSpPr>
          <p:spPr bwMode="auto">
            <a:xfrm>
              <a:off x="177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38" name="Oval 9"/>
            <p:cNvSpPr>
              <a:spLocks noChangeArrowheads="1"/>
            </p:cNvSpPr>
            <p:nvPr/>
          </p:nvSpPr>
          <p:spPr bwMode="auto">
            <a:xfrm>
              <a:off x="105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39" name="Oval 10"/>
            <p:cNvSpPr>
              <a:spLocks noChangeArrowheads="1"/>
            </p:cNvSpPr>
            <p:nvPr/>
          </p:nvSpPr>
          <p:spPr bwMode="auto">
            <a:xfrm>
              <a:off x="33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40" name="Line 11"/>
            <p:cNvSpPr>
              <a:spLocks noChangeShapeType="1"/>
            </p:cNvSpPr>
            <p:nvPr/>
          </p:nvSpPr>
          <p:spPr bwMode="auto">
            <a:xfrm flipH="1">
              <a:off x="576" y="384"/>
              <a:ext cx="480" cy="336"/>
            </a:xfrm>
            <a:prstGeom prst="line">
              <a:avLst/>
            </a:prstGeom>
            <a:noFill/>
            <a:ln w="9525">
              <a:solidFill>
                <a:schemeClr val="tx1"/>
              </a:solidFill>
              <a:round/>
              <a:headEnd/>
              <a:tailEnd/>
            </a:ln>
            <a:effectLst/>
          </p:spPr>
          <p:txBody>
            <a:bodyPr/>
            <a:lstStyle/>
            <a:p>
              <a:endParaRPr lang="zh-CN" altLang="en-US" b="1"/>
            </a:p>
          </p:txBody>
        </p:sp>
        <p:sp>
          <p:nvSpPr>
            <p:cNvPr id="141" name="Line 12"/>
            <p:cNvSpPr>
              <a:spLocks noChangeShapeType="1"/>
            </p:cNvSpPr>
            <p:nvPr/>
          </p:nvSpPr>
          <p:spPr bwMode="auto">
            <a:xfrm>
              <a:off x="1296" y="336"/>
              <a:ext cx="528" cy="384"/>
            </a:xfrm>
            <a:prstGeom prst="line">
              <a:avLst/>
            </a:prstGeom>
            <a:noFill/>
            <a:ln w="9525">
              <a:solidFill>
                <a:schemeClr val="tx1"/>
              </a:solidFill>
              <a:round/>
              <a:headEnd/>
              <a:tailEnd/>
            </a:ln>
            <a:effectLst/>
          </p:spPr>
          <p:txBody>
            <a:bodyPr/>
            <a:lstStyle/>
            <a:p>
              <a:endParaRPr lang="zh-CN" altLang="en-US" b="1"/>
            </a:p>
          </p:txBody>
        </p:sp>
        <p:sp>
          <p:nvSpPr>
            <p:cNvPr id="142" name="Line 13"/>
            <p:cNvSpPr>
              <a:spLocks noChangeShapeType="1"/>
            </p:cNvSpPr>
            <p:nvPr/>
          </p:nvSpPr>
          <p:spPr bwMode="auto">
            <a:xfrm>
              <a:off x="480" y="912"/>
              <a:ext cx="0" cy="528"/>
            </a:xfrm>
            <a:prstGeom prst="line">
              <a:avLst/>
            </a:prstGeom>
            <a:noFill/>
            <a:ln w="9525">
              <a:solidFill>
                <a:schemeClr val="tx1"/>
              </a:solidFill>
              <a:round/>
              <a:headEnd/>
              <a:tailEnd/>
            </a:ln>
            <a:effectLst/>
          </p:spPr>
          <p:txBody>
            <a:bodyPr/>
            <a:lstStyle/>
            <a:p>
              <a:endParaRPr lang="zh-CN" altLang="en-US" b="1"/>
            </a:p>
          </p:txBody>
        </p:sp>
        <p:sp>
          <p:nvSpPr>
            <p:cNvPr id="143" name="Line 14"/>
            <p:cNvSpPr>
              <a:spLocks noChangeShapeType="1"/>
            </p:cNvSpPr>
            <p:nvPr/>
          </p:nvSpPr>
          <p:spPr bwMode="auto">
            <a:xfrm>
              <a:off x="1920" y="912"/>
              <a:ext cx="0" cy="528"/>
            </a:xfrm>
            <a:prstGeom prst="line">
              <a:avLst/>
            </a:prstGeom>
            <a:noFill/>
            <a:ln w="9525">
              <a:solidFill>
                <a:schemeClr val="tx1"/>
              </a:solidFill>
              <a:round/>
              <a:headEnd/>
              <a:tailEnd/>
            </a:ln>
            <a:effectLst/>
          </p:spPr>
          <p:txBody>
            <a:bodyPr/>
            <a:lstStyle/>
            <a:p>
              <a:endParaRPr lang="zh-CN" altLang="en-US" b="1"/>
            </a:p>
          </p:txBody>
        </p:sp>
        <p:sp>
          <p:nvSpPr>
            <p:cNvPr id="144" name="Line 15"/>
            <p:cNvSpPr>
              <a:spLocks noChangeShapeType="1"/>
            </p:cNvSpPr>
            <p:nvPr/>
          </p:nvSpPr>
          <p:spPr bwMode="auto">
            <a:xfrm>
              <a:off x="576" y="1584"/>
              <a:ext cx="1200" cy="0"/>
            </a:xfrm>
            <a:prstGeom prst="line">
              <a:avLst/>
            </a:prstGeom>
            <a:noFill/>
            <a:ln w="9525">
              <a:solidFill>
                <a:schemeClr val="tx1"/>
              </a:solidFill>
              <a:round/>
              <a:headEnd/>
              <a:tailEnd/>
            </a:ln>
            <a:effectLst/>
          </p:spPr>
          <p:txBody>
            <a:bodyPr/>
            <a:lstStyle/>
            <a:p>
              <a:endParaRPr lang="zh-CN" altLang="en-US" b="1"/>
            </a:p>
          </p:txBody>
        </p:sp>
        <p:sp>
          <p:nvSpPr>
            <p:cNvPr id="145" name="Line 17"/>
            <p:cNvSpPr>
              <a:spLocks noChangeShapeType="1"/>
            </p:cNvSpPr>
            <p:nvPr/>
          </p:nvSpPr>
          <p:spPr bwMode="auto">
            <a:xfrm>
              <a:off x="624" y="816"/>
              <a:ext cx="1152" cy="0"/>
            </a:xfrm>
            <a:prstGeom prst="line">
              <a:avLst/>
            </a:prstGeom>
            <a:noFill/>
            <a:ln w="9525">
              <a:solidFill>
                <a:schemeClr val="tx1"/>
              </a:solidFill>
              <a:round/>
              <a:headEnd/>
              <a:tailEnd/>
            </a:ln>
            <a:effectLst/>
          </p:spPr>
          <p:txBody>
            <a:bodyPr/>
            <a:lstStyle/>
            <a:p>
              <a:endParaRPr lang="zh-CN" altLang="en-US" b="1"/>
            </a:p>
          </p:txBody>
        </p:sp>
        <p:sp>
          <p:nvSpPr>
            <p:cNvPr id="146" name="Line 18"/>
            <p:cNvSpPr>
              <a:spLocks noChangeShapeType="1"/>
            </p:cNvSpPr>
            <p:nvPr/>
          </p:nvSpPr>
          <p:spPr bwMode="auto">
            <a:xfrm>
              <a:off x="2016" y="864"/>
              <a:ext cx="336" cy="288"/>
            </a:xfrm>
            <a:prstGeom prst="line">
              <a:avLst/>
            </a:prstGeom>
            <a:noFill/>
            <a:ln w="9525">
              <a:solidFill>
                <a:schemeClr val="tx1"/>
              </a:solidFill>
              <a:round/>
              <a:headEnd/>
              <a:tailEnd/>
            </a:ln>
            <a:effectLst/>
          </p:spPr>
          <p:txBody>
            <a:bodyPr/>
            <a:lstStyle/>
            <a:p>
              <a:endParaRPr lang="zh-CN" altLang="en-US" b="1"/>
            </a:p>
          </p:txBody>
        </p:sp>
        <p:sp>
          <p:nvSpPr>
            <p:cNvPr id="147" name="Line 19"/>
            <p:cNvSpPr>
              <a:spLocks noChangeShapeType="1"/>
            </p:cNvSpPr>
            <p:nvPr/>
          </p:nvSpPr>
          <p:spPr bwMode="auto">
            <a:xfrm>
              <a:off x="576" y="864"/>
              <a:ext cx="480" cy="240"/>
            </a:xfrm>
            <a:prstGeom prst="line">
              <a:avLst/>
            </a:prstGeom>
            <a:noFill/>
            <a:ln w="9525">
              <a:solidFill>
                <a:schemeClr val="tx1"/>
              </a:solidFill>
              <a:round/>
              <a:headEnd/>
              <a:tailEnd/>
            </a:ln>
            <a:effectLst/>
          </p:spPr>
          <p:txBody>
            <a:bodyPr/>
            <a:lstStyle/>
            <a:p>
              <a:endParaRPr lang="zh-CN" altLang="en-US" b="1"/>
            </a:p>
          </p:txBody>
        </p:sp>
        <p:sp>
          <p:nvSpPr>
            <p:cNvPr id="148" name="Line 20"/>
            <p:cNvSpPr>
              <a:spLocks noChangeShapeType="1"/>
            </p:cNvSpPr>
            <p:nvPr/>
          </p:nvSpPr>
          <p:spPr bwMode="auto">
            <a:xfrm>
              <a:off x="1296" y="1248"/>
              <a:ext cx="480" cy="240"/>
            </a:xfrm>
            <a:prstGeom prst="line">
              <a:avLst/>
            </a:prstGeom>
            <a:noFill/>
            <a:ln w="9525">
              <a:solidFill>
                <a:schemeClr val="tx1"/>
              </a:solidFill>
              <a:round/>
              <a:headEnd/>
              <a:tailEnd/>
            </a:ln>
            <a:effectLst/>
          </p:spPr>
          <p:txBody>
            <a:bodyPr/>
            <a:lstStyle/>
            <a:p>
              <a:endParaRPr lang="zh-CN" altLang="en-US" b="1"/>
            </a:p>
          </p:txBody>
        </p:sp>
        <p:sp>
          <p:nvSpPr>
            <p:cNvPr id="149" name="Line 21"/>
            <p:cNvSpPr>
              <a:spLocks noChangeShapeType="1"/>
            </p:cNvSpPr>
            <p:nvPr/>
          </p:nvSpPr>
          <p:spPr bwMode="auto">
            <a:xfrm flipH="1">
              <a:off x="576" y="1248"/>
              <a:ext cx="528" cy="240"/>
            </a:xfrm>
            <a:prstGeom prst="line">
              <a:avLst/>
            </a:prstGeom>
            <a:noFill/>
            <a:ln w="9525">
              <a:solidFill>
                <a:schemeClr val="tx1"/>
              </a:solidFill>
              <a:round/>
              <a:headEnd/>
              <a:tailEnd/>
            </a:ln>
            <a:effectLst/>
          </p:spPr>
          <p:txBody>
            <a:bodyPr/>
            <a:lstStyle/>
            <a:p>
              <a:endParaRPr lang="zh-CN" altLang="en-US" b="1"/>
            </a:p>
          </p:txBody>
        </p:sp>
        <p:sp>
          <p:nvSpPr>
            <p:cNvPr id="150" name="Text Box 22"/>
            <p:cNvSpPr txBox="1">
              <a:spLocks noChangeArrowheads="1"/>
            </p:cNvSpPr>
            <p:nvPr/>
          </p:nvSpPr>
          <p:spPr bwMode="auto">
            <a:xfrm>
              <a:off x="62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51" name="Text Box 23"/>
            <p:cNvSpPr txBox="1">
              <a:spLocks noChangeArrowheads="1"/>
            </p:cNvSpPr>
            <p:nvPr/>
          </p:nvSpPr>
          <p:spPr bwMode="auto">
            <a:xfrm>
              <a:off x="1478" y="266"/>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52" name="Text Box 24"/>
            <p:cNvSpPr txBox="1">
              <a:spLocks noChangeArrowheads="1"/>
            </p:cNvSpPr>
            <p:nvPr/>
          </p:nvSpPr>
          <p:spPr bwMode="auto">
            <a:xfrm>
              <a:off x="215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53" name="Text Box 25"/>
            <p:cNvSpPr txBox="1">
              <a:spLocks noChangeArrowheads="1"/>
            </p:cNvSpPr>
            <p:nvPr/>
          </p:nvSpPr>
          <p:spPr bwMode="auto">
            <a:xfrm>
              <a:off x="188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54" name="Text Box 26"/>
            <p:cNvSpPr txBox="1">
              <a:spLocks noChangeArrowheads="1"/>
            </p:cNvSpPr>
            <p:nvPr/>
          </p:nvSpPr>
          <p:spPr bwMode="auto">
            <a:xfrm>
              <a:off x="1500" y="1145"/>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155" name="Text Box 27"/>
            <p:cNvSpPr txBox="1">
              <a:spLocks noChangeArrowheads="1"/>
            </p:cNvSpPr>
            <p:nvPr/>
          </p:nvSpPr>
          <p:spPr bwMode="auto">
            <a:xfrm>
              <a:off x="114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56" name="Text Box 28"/>
            <p:cNvSpPr txBox="1">
              <a:spLocks noChangeArrowheads="1"/>
            </p:cNvSpPr>
            <p:nvPr/>
          </p:nvSpPr>
          <p:spPr bwMode="auto">
            <a:xfrm>
              <a:off x="86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57" name="Text Box 29"/>
            <p:cNvSpPr txBox="1">
              <a:spLocks noChangeArrowheads="1"/>
            </p:cNvSpPr>
            <p:nvPr/>
          </p:nvSpPr>
          <p:spPr bwMode="auto">
            <a:xfrm>
              <a:off x="192" y="986"/>
              <a:ext cx="308" cy="288"/>
            </a:xfrm>
            <a:prstGeom prst="rect">
              <a:avLst/>
            </a:prstGeom>
            <a:noFill/>
            <a:ln w="9525" algn="ctr">
              <a:noFill/>
              <a:miter lim="800000"/>
              <a:headEnd/>
              <a:tailEnd/>
            </a:ln>
            <a:effectLst/>
          </p:spPr>
          <p:txBody>
            <a:bodyPr wrap="none">
              <a:spAutoFit/>
            </a:bodyPr>
            <a:lstStyle/>
            <a:p>
              <a:r>
                <a:rPr lang="en-US" altLang="zh-CN" sz="2400" b="1"/>
                <a:t>10</a:t>
              </a:r>
            </a:p>
          </p:txBody>
        </p:sp>
        <p:sp>
          <p:nvSpPr>
            <p:cNvPr id="158" name="Text Box 30"/>
            <p:cNvSpPr txBox="1">
              <a:spLocks noChangeArrowheads="1"/>
            </p:cNvSpPr>
            <p:nvPr/>
          </p:nvSpPr>
          <p:spPr bwMode="auto">
            <a:xfrm>
              <a:off x="672" y="1001"/>
              <a:ext cx="308" cy="288"/>
            </a:xfrm>
            <a:prstGeom prst="rect">
              <a:avLst/>
            </a:prstGeom>
            <a:noFill/>
            <a:ln w="9525" algn="ctr">
              <a:noFill/>
              <a:miter lim="800000"/>
              <a:headEnd/>
              <a:tailEnd/>
            </a:ln>
            <a:effectLst/>
          </p:spPr>
          <p:txBody>
            <a:bodyPr wrap="none">
              <a:spAutoFit/>
            </a:bodyPr>
            <a:lstStyle/>
            <a:p>
              <a:r>
                <a:rPr lang="en-US" altLang="zh-CN" sz="2400" b="1"/>
                <a:t>12</a:t>
              </a:r>
            </a:p>
          </p:txBody>
        </p:sp>
        <p:sp>
          <p:nvSpPr>
            <p:cNvPr id="159" name="Text Box 31"/>
            <p:cNvSpPr txBox="1">
              <a:spLocks noChangeArrowheads="1"/>
            </p:cNvSpPr>
            <p:nvPr/>
          </p:nvSpPr>
          <p:spPr bwMode="auto">
            <a:xfrm>
              <a:off x="1056" y="602"/>
              <a:ext cx="212" cy="288"/>
            </a:xfrm>
            <a:prstGeom prst="rect">
              <a:avLst/>
            </a:prstGeom>
            <a:noFill/>
            <a:ln w="9525" algn="ctr">
              <a:noFill/>
              <a:miter lim="800000"/>
              <a:headEnd/>
              <a:tailEnd/>
            </a:ln>
            <a:effectLst/>
          </p:spPr>
          <p:txBody>
            <a:bodyPr wrap="none">
              <a:spAutoFit/>
            </a:bodyPr>
            <a:lstStyle/>
            <a:p>
              <a:r>
                <a:rPr lang="en-US" altLang="zh-CN" sz="2400" b="1"/>
                <a:t>3</a:t>
              </a:r>
            </a:p>
          </p:txBody>
        </p:sp>
      </p:grpSp>
      <p:grpSp>
        <p:nvGrpSpPr>
          <p:cNvPr id="160" name="Group 187"/>
          <p:cNvGrpSpPr>
            <a:grpSpLocks/>
          </p:cNvGrpSpPr>
          <p:nvPr/>
        </p:nvGrpSpPr>
        <p:grpSpPr bwMode="auto">
          <a:xfrm>
            <a:off x="5104948" y="1052736"/>
            <a:ext cx="3505200" cy="2655888"/>
            <a:chOff x="3216" y="192"/>
            <a:chExt cx="2208" cy="1673"/>
          </a:xfrm>
        </p:grpSpPr>
        <p:sp>
          <p:nvSpPr>
            <p:cNvPr id="161" name="Oval 32"/>
            <p:cNvSpPr>
              <a:spLocks noChangeArrowheads="1"/>
            </p:cNvSpPr>
            <p:nvPr/>
          </p:nvSpPr>
          <p:spPr bwMode="auto">
            <a:xfrm>
              <a:off x="393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62" name="Oval 33"/>
            <p:cNvSpPr>
              <a:spLocks noChangeArrowheads="1"/>
            </p:cNvSpPr>
            <p:nvPr/>
          </p:nvSpPr>
          <p:spPr bwMode="auto">
            <a:xfrm>
              <a:off x="326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63" name="Oval 34"/>
            <p:cNvSpPr>
              <a:spLocks noChangeArrowheads="1"/>
            </p:cNvSpPr>
            <p:nvPr/>
          </p:nvSpPr>
          <p:spPr bwMode="auto">
            <a:xfrm>
              <a:off x="465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64" name="Oval 35"/>
            <p:cNvSpPr>
              <a:spLocks noChangeArrowheads="1"/>
            </p:cNvSpPr>
            <p:nvPr/>
          </p:nvSpPr>
          <p:spPr bwMode="auto">
            <a:xfrm>
              <a:off x="518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65" name="Oval 36"/>
            <p:cNvSpPr>
              <a:spLocks noChangeArrowheads="1"/>
            </p:cNvSpPr>
            <p:nvPr/>
          </p:nvSpPr>
          <p:spPr bwMode="auto">
            <a:xfrm>
              <a:off x="465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66" name="Oval 37"/>
            <p:cNvSpPr>
              <a:spLocks noChangeArrowheads="1"/>
            </p:cNvSpPr>
            <p:nvPr/>
          </p:nvSpPr>
          <p:spPr bwMode="auto">
            <a:xfrm>
              <a:off x="393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67" name="Oval 38"/>
            <p:cNvSpPr>
              <a:spLocks noChangeArrowheads="1"/>
            </p:cNvSpPr>
            <p:nvPr/>
          </p:nvSpPr>
          <p:spPr bwMode="auto">
            <a:xfrm>
              <a:off x="321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68" name="Line 39"/>
            <p:cNvSpPr>
              <a:spLocks noChangeShapeType="1"/>
            </p:cNvSpPr>
            <p:nvPr/>
          </p:nvSpPr>
          <p:spPr bwMode="auto">
            <a:xfrm flipH="1">
              <a:off x="3456" y="384"/>
              <a:ext cx="480" cy="336"/>
            </a:xfrm>
            <a:prstGeom prst="line">
              <a:avLst/>
            </a:prstGeom>
            <a:noFill/>
            <a:ln w="9525">
              <a:solidFill>
                <a:schemeClr val="tx1"/>
              </a:solidFill>
              <a:round/>
              <a:headEnd/>
              <a:tailEnd/>
            </a:ln>
            <a:effectLst/>
          </p:spPr>
          <p:txBody>
            <a:bodyPr/>
            <a:lstStyle/>
            <a:p>
              <a:endParaRPr lang="zh-CN" altLang="en-US" b="1"/>
            </a:p>
          </p:txBody>
        </p:sp>
        <p:sp>
          <p:nvSpPr>
            <p:cNvPr id="169" name="Line 42"/>
            <p:cNvSpPr>
              <a:spLocks noChangeShapeType="1"/>
            </p:cNvSpPr>
            <p:nvPr/>
          </p:nvSpPr>
          <p:spPr bwMode="auto">
            <a:xfrm>
              <a:off x="4800" y="912"/>
              <a:ext cx="0" cy="528"/>
            </a:xfrm>
            <a:prstGeom prst="line">
              <a:avLst/>
            </a:prstGeom>
            <a:noFill/>
            <a:ln w="9525">
              <a:solidFill>
                <a:schemeClr val="tx1"/>
              </a:solidFill>
              <a:round/>
              <a:headEnd/>
              <a:tailEnd/>
            </a:ln>
            <a:effectLst/>
          </p:spPr>
          <p:txBody>
            <a:bodyPr/>
            <a:lstStyle/>
            <a:p>
              <a:endParaRPr lang="zh-CN" altLang="en-US" b="1"/>
            </a:p>
          </p:txBody>
        </p:sp>
        <p:sp>
          <p:nvSpPr>
            <p:cNvPr id="170" name="Line 43"/>
            <p:cNvSpPr>
              <a:spLocks noChangeShapeType="1"/>
            </p:cNvSpPr>
            <p:nvPr/>
          </p:nvSpPr>
          <p:spPr bwMode="auto">
            <a:xfrm>
              <a:off x="3456" y="1584"/>
              <a:ext cx="1200" cy="0"/>
            </a:xfrm>
            <a:prstGeom prst="line">
              <a:avLst/>
            </a:prstGeom>
            <a:noFill/>
            <a:ln w="9525">
              <a:solidFill>
                <a:schemeClr val="tx1"/>
              </a:solidFill>
              <a:round/>
              <a:headEnd/>
              <a:tailEnd/>
            </a:ln>
            <a:effectLst/>
          </p:spPr>
          <p:txBody>
            <a:bodyPr/>
            <a:lstStyle/>
            <a:p>
              <a:endParaRPr lang="zh-CN" altLang="en-US" b="1"/>
            </a:p>
          </p:txBody>
        </p:sp>
        <p:sp>
          <p:nvSpPr>
            <p:cNvPr id="171" name="Line 45"/>
            <p:cNvSpPr>
              <a:spLocks noChangeShapeType="1"/>
            </p:cNvSpPr>
            <p:nvPr/>
          </p:nvSpPr>
          <p:spPr bwMode="auto">
            <a:xfrm>
              <a:off x="4896" y="864"/>
              <a:ext cx="336" cy="288"/>
            </a:xfrm>
            <a:prstGeom prst="line">
              <a:avLst/>
            </a:prstGeom>
            <a:noFill/>
            <a:ln w="9525">
              <a:solidFill>
                <a:schemeClr val="tx1"/>
              </a:solidFill>
              <a:round/>
              <a:headEnd/>
              <a:tailEnd/>
            </a:ln>
            <a:effectLst/>
          </p:spPr>
          <p:txBody>
            <a:bodyPr/>
            <a:lstStyle/>
            <a:p>
              <a:endParaRPr lang="zh-CN" altLang="en-US" b="1"/>
            </a:p>
          </p:txBody>
        </p:sp>
        <p:sp>
          <p:nvSpPr>
            <p:cNvPr id="172" name="Line 46"/>
            <p:cNvSpPr>
              <a:spLocks noChangeShapeType="1"/>
            </p:cNvSpPr>
            <p:nvPr/>
          </p:nvSpPr>
          <p:spPr bwMode="auto">
            <a:xfrm>
              <a:off x="3456" y="864"/>
              <a:ext cx="480" cy="240"/>
            </a:xfrm>
            <a:prstGeom prst="line">
              <a:avLst/>
            </a:prstGeom>
            <a:noFill/>
            <a:ln w="9525">
              <a:solidFill>
                <a:schemeClr val="tx1"/>
              </a:solidFill>
              <a:round/>
              <a:headEnd/>
              <a:tailEnd/>
            </a:ln>
            <a:effectLst/>
          </p:spPr>
          <p:txBody>
            <a:bodyPr/>
            <a:lstStyle/>
            <a:p>
              <a:endParaRPr lang="zh-CN" altLang="en-US" b="1"/>
            </a:p>
          </p:txBody>
        </p:sp>
        <p:sp>
          <p:nvSpPr>
            <p:cNvPr id="173" name="Line 48"/>
            <p:cNvSpPr>
              <a:spLocks noChangeShapeType="1"/>
            </p:cNvSpPr>
            <p:nvPr/>
          </p:nvSpPr>
          <p:spPr bwMode="auto">
            <a:xfrm flipH="1">
              <a:off x="3456" y="1248"/>
              <a:ext cx="528" cy="240"/>
            </a:xfrm>
            <a:prstGeom prst="line">
              <a:avLst/>
            </a:prstGeom>
            <a:noFill/>
            <a:ln w="9525">
              <a:solidFill>
                <a:schemeClr val="tx1"/>
              </a:solidFill>
              <a:round/>
              <a:headEnd/>
              <a:tailEnd/>
            </a:ln>
            <a:effectLst/>
          </p:spPr>
          <p:txBody>
            <a:bodyPr/>
            <a:lstStyle/>
            <a:p>
              <a:endParaRPr lang="zh-CN" altLang="en-US" b="1"/>
            </a:p>
          </p:txBody>
        </p:sp>
        <p:sp>
          <p:nvSpPr>
            <p:cNvPr id="174" name="Text Box 49"/>
            <p:cNvSpPr txBox="1">
              <a:spLocks noChangeArrowheads="1"/>
            </p:cNvSpPr>
            <p:nvPr/>
          </p:nvSpPr>
          <p:spPr bwMode="auto">
            <a:xfrm>
              <a:off x="350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75" name="Text Box 51"/>
            <p:cNvSpPr txBox="1">
              <a:spLocks noChangeArrowheads="1"/>
            </p:cNvSpPr>
            <p:nvPr/>
          </p:nvSpPr>
          <p:spPr bwMode="auto">
            <a:xfrm>
              <a:off x="503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76" name="Text Box 52"/>
            <p:cNvSpPr txBox="1">
              <a:spLocks noChangeArrowheads="1"/>
            </p:cNvSpPr>
            <p:nvPr/>
          </p:nvSpPr>
          <p:spPr bwMode="auto">
            <a:xfrm>
              <a:off x="476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77" name="Text Box 54"/>
            <p:cNvSpPr txBox="1">
              <a:spLocks noChangeArrowheads="1"/>
            </p:cNvSpPr>
            <p:nvPr/>
          </p:nvSpPr>
          <p:spPr bwMode="auto">
            <a:xfrm>
              <a:off x="402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78" name="Text Box 55"/>
            <p:cNvSpPr txBox="1">
              <a:spLocks noChangeArrowheads="1"/>
            </p:cNvSpPr>
            <p:nvPr/>
          </p:nvSpPr>
          <p:spPr bwMode="auto">
            <a:xfrm>
              <a:off x="374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79" name="Text Box 57"/>
            <p:cNvSpPr txBox="1">
              <a:spLocks noChangeArrowheads="1"/>
            </p:cNvSpPr>
            <p:nvPr/>
          </p:nvSpPr>
          <p:spPr bwMode="auto">
            <a:xfrm>
              <a:off x="3552" y="1001"/>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180" name="Group 188"/>
          <p:cNvGrpSpPr>
            <a:grpSpLocks/>
          </p:cNvGrpSpPr>
          <p:nvPr/>
        </p:nvGrpSpPr>
        <p:grpSpPr bwMode="auto">
          <a:xfrm>
            <a:off x="532948" y="4111849"/>
            <a:ext cx="3505200" cy="2362200"/>
            <a:chOff x="336" y="2119"/>
            <a:chExt cx="2208" cy="1488"/>
          </a:xfrm>
        </p:grpSpPr>
        <p:sp>
          <p:nvSpPr>
            <p:cNvPr id="181" name="Oval 59"/>
            <p:cNvSpPr>
              <a:spLocks noChangeArrowheads="1"/>
            </p:cNvSpPr>
            <p:nvPr/>
          </p:nvSpPr>
          <p:spPr bwMode="auto">
            <a:xfrm>
              <a:off x="105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82" name="Oval 60"/>
            <p:cNvSpPr>
              <a:spLocks noChangeArrowheads="1"/>
            </p:cNvSpPr>
            <p:nvPr/>
          </p:nvSpPr>
          <p:spPr bwMode="auto">
            <a:xfrm>
              <a:off x="38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83" name="Oval 61"/>
            <p:cNvSpPr>
              <a:spLocks noChangeArrowheads="1"/>
            </p:cNvSpPr>
            <p:nvPr/>
          </p:nvSpPr>
          <p:spPr bwMode="auto">
            <a:xfrm>
              <a:off x="177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84" name="Oval 62"/>
            <p:cNvSpPr>
              <a:spLocks noChangeArrowheads="1"/>
            </p:cNvSpPr>
            <p:nvPr/>
          </p:nvSpPr>
          <p:spPr bwMode="auto">
            <a:xfrm>
              <a:off x="230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85" name="Oval 63"/>
            <p:cNvSpPr>
              <a:spLocks noChangeArrowheads="1"/>
            </p:cNvSpPr>
            <p:nvPr/>
          </p:nvSpPr>
          <p:spPr bwMode="auto">
            <a:xfrm>
              <a:off x="177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86" name="Oval 64"/>
            <p:cNvSpPr>
              <a:spLocks noChangeArrowheads="1"/>
            </p:cNvSpPr>
            <p:nvPr/>
          </p:nvSpPr>
          <p:spPr bwMode="auto">
            <a:xfrm>
              <a:off x="105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87" name="Oval 65"/>
            <p:cNvSpPr>
              <a:spLocks noChangeArrowheads="1"/>
            </p:cNvSpPr>
            <p:nvPr/>
          </p:nvSpPr>
          <p:spPr bwMode="auto">
            <a:xfrm>
              <a:off x="33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88" name="Line 66"/>
            <p:cNvSpPr>
              <a:spLocks noChangeShapeType="1"/>
            </p:cNvSpPr>
            <p:nvPr/>
          </p:nvSpPr>
          <p:spPr bwMode="auto">
            <a:xfrm flipH="1">
              <a:off x="576" y="2311"/>
              <a:ext cx="480" cy="336"/>
            </a:xfrm>
            <a:prstGeom prst="line">
              <a:avLst/>
            </a:prstGeom>
            <a:noFill/>
            <a:ln w="9525">
              <a:solidFill>
                <a:schemeClr val="tx1"/>
              </a:solidFill>
              <a:round/>
              <a:headEnd/>
              <a:tailEnd/>
            </a:ln>
            <a:effectLst/>
          </p:spPr>
          <p:txBody>
            <a:bodyPr/>
            <a:lstStyle/>
            <a:p>
              <a:endParaRPr lang="zh-CN" altLang="en-US" b="1"/>
            </a:p>
          </p:txBody>
        </p:sp>
        <p:sp>
          <p:nvSpPr>
            <p:cNvPr id="189" name="Line 67"/>
            <p:cNvSpPr>
              <a:spLocks noChangeShapeType="1"/>
            </p:cNvSpPr>
            <p:nvPr/>
          </p:nvSpPr>
          <p:spPr bwMode="auto">
            <a:xfrm>
              <a:off x="1296" y="2263"/>
              <a:ext cx="528" cy="384"/>
            </a:xfrm>
            <a:prstGeom prst="line">
              <a:avLst/>
            </a:prstGeom>
            <a:noFill/>
            <a:ln w="9525">
              <a:solidFill>
                <a:schemeClr val="tx1"/>
              </a:solidFill>
              <a:round/>
              <a:headEnd/>
              <a:tailEnd/>
            </a:ln>
            <a:effectLst/>
          </p:spPr>
          <p:txBody>
            <a:bodyPr/>
            <a:lstStyle/>
            <a:p>
              <a:endParaRPr lang="zh-CN" altLang="en-US" b="1"/>
            </a:p>
          </p:txBody>
        </p:sp>
        <p:sp>
          <p:nvSpPr>
            <p:cNvPr id="190" name="Line 69"/>
            <p:cNvSpPr>
              <a:spLocks noChangeShapeType="1"/>
            </p:cNvSpPr>
            <p:nvPr/>
          </p:nvSpPr>
          <p:spPr bwMode="auto">
            <a:xfrm>
              <a:off x="1920" y="2839"/>
              <a:ext cx="0" cy="528"/>
            </a:xfrm>
            <a:prstGeom prst="line">
              <a:avLst/>
            </a:prstGeom>
            <a:noFill/>
            <a:ln w="9525">
              <a:solidFill>
                <a:schemeClr val="tx1"/>
              </a:solidFill>
              <a:round/>
              <a:headEnd/>
              <a:tailEnd/>
            </a:ln>
            <a:effectLst/>
          </p:spPr>
          <p:txBody>
            <a:bodyPr/>
            <a:lstStyle/>
            <a:p>
              <a:endParaRPr lang="zh-CN" altLang="en-US" b="1"/>
            </a:p>
          </p:txBody>
        </p:sp>
        <p:sp>
          <p:nvSpPr>
            <p:cNvPr id="191" name="Line 72"/>
            <p:cNvSpPr>
              <a:spLocks noChangeShapeType="1"/>
            </p:cNvSpPr>
            <p:nvPr/>
          </p:nvSpPr>
          <p:spPr bwMode="auto">
            <a:xfrm>
              <a:off x="2016" y="2791"/>
              <a:ext cx="336" cy="288"/>
            </a:xfrm>
            <a:prstGeom prst="line">
              <a:avLst/>
            </a:prstGeom>
            <a:noFill/>
            <a:ln w="9525">
              <a:solidFill>
                <a:schemeClr val="tx1"/>
              </a:solidFill>
              <a:round/>
              <a:headEnd/>
              <a:tailEnd/>
            </a:ln>
            <a:effectLst/>
          </p:spPr>
          <p:txBody>
            <a:bodyPr/>
            <a:lstStyle/>
            <a:p>
              <a:endParaRPr lang="zh-CN" altLang="en-US" b="1"/>
            </a:p>
          </p:txBody>
        </p:sp>
        <p:sp>
          <p:nvSpPr>
            <p:cNvPr id="192" name="Line 73"/>
            <p:cNvSpPr>
              <a:spLocks noChangeShapeType="1"/>
            </p:cNvSpPr>
            <p:nvPr/>
          </p:nvSpPr>
          <p:spPr bwMode="auto">
            <a:xfrm>
              <a:off x="576" y="2791"/>
              <a:ext cx="480" cy="240"/>
            </a:xfrm>
            <a:prstGeom prst="line">
              <a:avLst/>
            </a:prstGeom>
            <a:noFill/>
            <a:ln w="9525">
              <a:solidFill>
                <a:schemeClr val="tx1"/>
              </a:solidFill>
              <a:round/>
              <a:headEnd/>
              <a:tailEnd/>
            </a:ln>
            <a:effectLst/>
          </p:spPr>
          <p:txBody>
            <a:bodyPr/>
            <a:lstStyle/>
            <a:p>
              <a:endParaRPr lang="zh-CN" altLang="en-US" b="1"/>
            </a:p>
          </p:txBody>
        </p:sp>
        <p:sp>
          <p:nvSpPr>
            <p:cNvPr id="193" name="Line 75"/>
            <p:cNvSpPr>
              <a:spLocks noChangeShapeType="1"/>
            </p:cNvSpPr>
            <p:nvPr/>
          </p:nvSpPr>
          <p:spPr bwMode="auto">
            <a:xfrm flipH="1">
              <a:off x="576" y="3175"/>
              <a:ext cx="528" cy="240"/>
            </a:xfrm>
            <a:prstGeom prst="line">
              <a:avLst/>
            </a:prstGeom>
            <a:noFill/>
            <a:ln w="9525">
              <a:solidFill>
                <a:schemeClr val="tx1"/>
              </a:solidFill>
              <a:round/>
              <a:headEnd/>
              <a:tailEnd/>
            </a:ln>
            <a:effectLst/>
          </p:spPr>
          <p:txBody>
            <a:bodyPr/>
            <a:lstStyle/>
            <a:p>
              <a:endParaRPr lang="zh-CN" altLang="en-US" b="1"/>
            </a:p>
          </p:txBody>
        </p:sp>
        <p:sp>
          <p:nvSpPr>
            <p:cNvPr id="194" name="Text Box 76"/>
            <p:cNvSpPr txBox="1">
              <a:spLocks noChangeArrowheads="1"/>
            </p:cNvSpPr>
            <p:nvPr/>
          </p:nvSpPr>
          <p:spPr bwMode="auto">
            <a:xfrm>
              <a:off x="624" y="2247"/>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95" name="Text Box 77"/>
            <p:cNvSpPr txBox="1">
              <a:spLocks noChangeArrowheads="1"/>
            </p:cNvSpPr>
            <p:nvPr/>
          </p:nvSpPr>
          <p:spPr bwMode="auto">
            <a:xfrm>
              <a:off x="147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96" name="Text Box 78"/>
            <p:cNvSpPr txBox="1">
              <a:spLocks noChangeArrowheads="1"/>
            </p:cNvSpPr>
            <p:nvPr/>
          </p:nvSpPr>
          <p:spPr bwMode="auto">
            <a:xfrm>
              <a:off x="215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97" name="Text Box 79"/>
            <p:cNvSpPr txBox="1">
              <a:spLocks noChangeArrowheads="1"/>
            </p:cNvSpPr>
            <p:nvPr/>
          </p:nvSpPr>
          <p:spPr bwMode="auto">
            <a:xfrm>
              <a:off x="188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98" name="Text Box 82"/>
            <p:cNvSpPr txBox="1">
              <a:spLocks noChangeArrowheads="1"/>
            </p:cNvSpPr>
            <p:nvPr/>
          </p:nvSpPr>
          <p:spPr bwMode="auto">
            <a:xfrm>
              <a:off x="86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99" name="Text Box 84"/>
            <p:cNvSpPr txBox="1">
              <a:spLocks noChangeArrowheads="1"/>
            </p:cNvSpPr>
            <p:nvPr/>
          </p:nvSpPr>
          <p:spPr bwMode="auto">
            <a:xfrm>
              <a:off x="672" y="2928"/>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200" name="Group 189"/>
          <p:cNvGrpSpPr>
            <a:grpSpLocks/>
          </p:cNvGrpSpPr>
          <p:nvPr/>
        </p:nvGrpSpPr>
        <p:grpSpPr bwMode="auto">
          <a:xfrm>
            <a:off x="5104948" y="4111849"/>
            <a:ext cx="3505200" cy="2362200"/>
            <a:chOff x="3216" y="2119"/>
            <a:chExt cx="2208" cy="1488"/>
          </a:xfrm>
        </p:grpSpPr>
        <p:sp>
          <p:nvSpPr>
            <p:cNvPr id="201" name="Oval 86"/>
            <p:cNvSpPr>
              <a:spLocks noChangeArrowheads="1"/>
            </p:cNvSpPr>
            <p:nvPr/>
          </p:nvSpPr>
          <p:spPr bwMode="auto">
            <a:xfrm>
              <a:off x="393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202" name="Oval 87"/>
            <p:cNvSpPr>
              <a:spLocks noChangeArrowheads="1"/>
            </p:cNvSpPr>
            <p:nvPr/>
          </p:nvSpPr>
          <p:spPr bwMode="auto">
            <a:xfrm>
              <a:off x="326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203" name="Oval 88"/>
            <p:cNvSpPr>
              <a:spLocks noChangeArrowheads="1"/>
            </p:cNvSpPr>
            <p:nvPr/>
          </p:nvSpPr>
          <p:spPr bwMode="auto">
            <a:xfrm>
              <a:off x="465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204" name="Oval 89"/>
            <p:cNvSpPr>
              <a:spLocks noChangeArrowheads="1"/>
            </p:cNvSpPr>
            <p:nvPr/>
          </p:nvSpPr>
          <p:spPr bwMode="auto">
            <a:xfrm>
              <a:off x="518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205" name="Oval 90"/>
            <p:cNvSpPr>
              <a:spLocks noChangeArrowheads="1"/>
            </p:cNvSpPr>
            <p:nvPr/>
          </p:nvSpPr>
          <p:spPr bwMode="auto">
            <a:xfrm>
              <a:off x="465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206" name="Oval 91"/>
            <p:cNvSpPr>
              <a:spLocks noChangeArrowheads="1"/>
            </p:cNvSpPr>
            <p:nvPr/>
          </p:nvSpPr>
          <p:spPr bwMode="auto">
            <a:xfrm>
              <a:off x="393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207" name="Oval 92"/>
            <p:cNvSpPr>
              <a:spLocks noChangeArrowheads="1"/>
            </p:cNvSpPr>
            <p:nvPr/>
          </p:nvSpPr>
          <p:spPr bwMode="auto">
            <a:xfrm>
              <a:off x="321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208" name="Line 94"/>
            <p:cNvSpPr>
              <a:spLocks noChangeShapeType="1"/>
            </p:cNvSpPr>
            <p:nvPr/>
          </p:nvSpPr>
          <p:spPr bwMode="auto">
            <a:xfrm>
              <a:off x="4176" y="2263"/>
              <a:ext cx="528" cy="384"/>
            </a:xfrm>
            <a:prstGeom prst="line">
              <a:avLst/>
            </a:prstGeom>
            <a:noFill/>
            <a:ln w="9525">
              <a:solidFill>
                <a:schemeClr val="tx1"/>
              </a:solidFill>
              <a:round/>
              <a:headEnd/>
              <a:tailEnd/>
            </a:ln>
            <a:effectLst/>
          </p:spPr>
          <p:txBody>
            <a:bodyPr/>
            <a:lstStyle/>
            <a:p>
              <a:endParaRPr lang="zh-CN" altLang="en-US" b="1"/>
            </a:p>
          </p:txBody>
        </p:sp>
        <p:sp>
          <p:nvSpPr>
            <p:cNvPr id="209" name="Line 96"/>
            <p:cNvSpPr>
              <a:spLocks noChangeShapeType="1"/>
            </p:cNvSpPr>
            <p:nvPr/>
          </p:nvSpPr>
          <p:spPr bwMode="auto">
            <a:xfrm>
              <a:off x="4800" y="2839"/>
              <a:ext cx="0" cy="528"/>
            </a:xfrm>
            <a:prstGeom prst="line">
              <a:avLst/>
            </a:prstGeom>
            <a:noFill/>
            <a:ln w="9525">
              <a:solidFill>
                <a:schemeClr val="tx1"/>
              </a:solidFill>
              <a:round/>
              <a:headEnd/>
              <a:tailEnd/>
            </a:ln>
            <a:effectLst/>
          </p:spPr>
          <p:txBody>
            <a:bodyPr/>
            <a:lstStyle/>
            <a:p>
              <a:endParaRPr lang="zh-CN" altLang="en-US" b="1"/>
            </a:p>
          </p:txBody>
        </p:sp>
        <p:sp>
          <p:nvSpPr>
            <p:cNvPr id="210" name="Line 98"/>
            <p:cNvSpPr>
              <a:spLocks noChangeShapeType="1"/>
            </p:cNvSpPr>
            <p:nvPr/>
          </p:nvSpPr>
          <p:spPr bwMode="auto">
            <a:xfrm>
              <a:off x="3504" y="2743"/>
              <a:ext cx="1152" cy="0"/>
            </a:xfrm>
            <a:prstGeom prst="line">
              <a:avLst/>
            </a:prstGeom>
            <a:noFill/>
            <a:ln w="9525">
              <a:solidFill>
                <a:schemeClr val="tx1"/>
              </a:solidFill>
              <a:round/>
              <a:headEnd/>
              <a:tailEnd/>
            </a:ln>
            <a:effectLst/>
          </p:spPr>
          <p:txBody>
            <a:bodyPr/>
            <a:lstStyle/>
            <a:p>
              <a:endParaRPr lang="zh-CN" altLang="en-US" b="1"/>
            </a:p>
          </p:txBody>
        </p:sp>
        <p:sp>
          <p:nvSpPr>
            <p:cNvPr id="211" name="Line 99"/>
            <p:cNvSpPr>
              <a:spLocks noChangeShapeType="1"/>
            </p:cNvSpPr>
            <p:nvPr/>
          </p:nvSpPr>
          <p:spPr bwMode="auto">
            <a:xfrm>
              <a:off x="4896" y="2791"/>
              <a:ext cx="336" cy="288"/>
            </a:xfrm>
            <a:prstGeom prst="line">
              <a:avLst/>
            </a:prstGeom>
            <a:noFill/>
            <a:ln w="9525">
              <a:solidFill>
                <a:schemeClr val="tx1"/>
              </a:solidFill>
              <a:round/>
              <a:headEnd/>
              <a:tailEnd/>
            </a:ln>
            <a:effectLst/>
          </p:spPr>
          <p:txBody>
            <a:bodyPr/>
            <a:lstStyle/>
            <a:p>
              <a:endParaRPr lang="zh-CN" altLang="en-US" b="1"/>
            </a:p>
          </p:txBody>
        </p:sp>
        <p:sp>
          <p:nvSpPr>
            <p:cNvPr id="212" name="Line 101"/>
            <p:cNvSpPr>
              <a:spLocks noChangeShapeType="1"/>
            </p:cNvSpPr>
            <p:nvPr/>
          </p:nvSpPr>
          <p:spPr bwMode="auto">
            <a:xfrm>
              <a:off x="4176" y="3175"/>
              <a:ext cx="480" cy="240"/>
            </a:xfrm>
            <a:prstGeom prst="line">
              <a:avLst/>
            </a:prstGeom>
            <a:noFill/>
            <a:ln w="9525">
              <a:solidFill>
                <a:schemeClr val="tx1"/>
              </a:solidFill>
              <a:round/>
              <a:headEnd/>
              <a:tailEnd/>
            </a:ln>
            <a:effectLst/>
          </p:spPr>
          <p:txBody>
            <a:bodyPr/>
            <a:lstStyle/>
            <a:p>
              <a:endParaRPr lang="zh-CN" altLang="en-US" b="1"/>
            </a:p>
          </p:txBody>
        </p:sp>
        <p:sp>
          <p:nvSpPr>
            <p:cNvPr id="213" name="Line 102"/>
            <p:cNvSpPr>
              <a:spLocks noChangeShapeType="1"/>
            </p:cNvSpPr>
            <p:nvPr/>
          </p:nvSpPr>
          <p:spPr bwMode="auto">
            <a:xfrm flipH="1">
              <a:off x="3456" y="3175"/>
              <a:ext cx="528" cy="240"/>
            </a:xfrm>
            <a:prstGeom prst="line">
              <a:avLst/>
            </a:prstGeom>
            <a:noFill/>
            <a:ln w="9525">
              <a:solidFill>
                <a:schemeClr val="tx1"/>
              </a:solidFill>
              <a:round/>
              <a:headEnd/>
              <a:tailEnd/>
            </a:ln>
            <a:effectLst/>
          </p:spPr>
          <p:txBody>
            <a:bodyPr/>
            <a:lstStyle/>
            <a:p>
              <a:endParaRPr lang="zh-CN" altLang="en-US" b="1"/>
            </a:p>
          </p:txBody>
        </p:sp>
        <p:sp>
          <p:nvSpPr>
            <p:cNvPr id="214" name="Text Box 104"/>
            <p:cNvSpPr txBox="1">
              <a:spLocks noChangeArrowheads="1"/>
            </p:cNvSpPr>
            <p:nvPr/>
          </p:nvSpPr>
          <p:spPr bwMode="auto">
            <a:xfrm>
              <a:off x="435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215" name="Text Box 105"/>
            <p:cNvSpPr txBox="1">
              <a:spLocks noChangeArrowheads="1"/>
            </p:cNvSpPr>
            <p:nvPr/>
          </p:nvSpPr>
          <p:spPr bwMode="auto">
            <a:xfrm>
              <a:off x="503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216" name="Text Box 106"/>
            <p:cNvSpPr txBox="1">
              <a:spLocks noChangeArrowheads="1"/>
            </p:cNvSpPr>
            <p:nvPr/>
          </p:nvSpPr>
          <p:spPr bwMode="auto">
            <a:xfrm>
              <a:off x="476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217" name="Text Box 107"/>
            <p:cNvSpPr txBox="1">
              <a:spLocks noChangeArrowheads="1"/>
            </p:cNvSpPr>
            <p:nvPr/>
          </p:nvSpPr>
          <p:spPr bwMode="auto">
            <a:xfrm>
              <a:off x="4380" y="3072"/>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218" name="Text Box 109"/>
            <p:cNvSpPr txBox="1">
              <a:spLocks noChangeArrowheads="1"/>
            </p:cNvSpPr>
            <p:nvPr/>
          </p:nvSpPr>
          <p:spPr bwMode="auto">
            <a:xfrm>
              <a:off x="374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219" name="Text Box 112"/>
            <p:cNvSpPr txBox="1">
              <a:spLocks noChangeArrowheads="1"/>
            </p:cNvSpPr>
            <p:nvPr/>
          </p:nvSpPr>
          <p:spPr bwMode="auto">
            <a:xfrm>
              <a:off x="3936" y="2529"/>
              <a:ext cx="212" cy="288"/>
            </a:xfrm>
            <a:prstGeom prst="rect">
              <a:avLst/>
            </a:prstGeom>
            <a:noFill/>
            <a:ln w="9525" algn="ctr">
              <a:noFill/>
              <a:miter lim="800000"/>
              <a:headEnd/>
              <a:tailEnd/>
            </a:ln>
            <a:effectLst/>
          </p:spPr>
          <p:txBody>
            <a:bodyPr wrap="none">
              <a:spAutoFit/>
            </a:bodyPr>
            <a:lstStyle/>
            <a:p>
              <a:r>
                <a:rPr lang="en-US" altLang="zh-CN" sz="2400" b="1"/>
                <a:t>3</a:t>
              </a:r>
            </a:p>
          </p:txBody>
        </p:sp>
      </p:grpSp>
      <p:sp>
        <p:nvSpPr>
          <p:cNvPr id="220" name="Text Box 113"/>
          <p:cNvSpPr txBox="1">
            <a:spLocks noChangeArrowheads="1"/>
          </p:cNvSpPr>
          <p:nvPr/>
        </p:nvSpPr>
        <p:spPr bwMode="auto">
          <a:xfrm>
            <a:off x="5324687" y="3604954"/>
            <a:ext cx="2199641"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1</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57</a:t>
            </a:r>
          </a:p>
        </p:txBody>
      </p:sp>
      <p:sp>
        <p:nvSpPr>
          <p:cNvPr id="221" name="Text Box 114"/>
          <p:cNvSpPr txBox="1">
            <a:spLocks noChangeArrowheads="1"/>
          </p:cNvSpPr>
          <p:nvPr/>
        </p:nvSpPr>
        <p:spPr bwMode="auto">
          <a:xfrm>
            <a:off x="1143287" y="6462936"/>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2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53</a:t>
            </a:r>
          </a:p>
        </p:txBody>
      </p:sp>
      <p:sp>
        <p:nvSpPr>
          <p:cNvPr id="222" name="Text Box 115"/>
          <p:cNvSpPr txBox="1">
            <a:spLocks noChangeArrowheads="1"/>
          </p:cNvSpPr>
          <p:nvPr/>
        </p:nvSpPr>
        <p:spPr bwMode="auto">
          <a:xfrm>
            <a:off x="5607783" y="6485274"/>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38</a:t>
            </a:r>
          </a:p>
        </p:txBody>
      </p:sp>
    </p:spTree>
    <p:extLst>
      <p:ext uri="{BB962C8B-B14F-4D97-AF65-F5344CB8AC3E}">
        <p14:creationId xmlns:p14="http://schemas.microsoft.com/office/powerpoint/2010/main" val="16202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0"/>
                                        </p:tgtEl>
                                        <p:attrNameLst>
                                          <p:attrName>style.visibility</p:attrName>
                                        </p:attrNameLst>
                                      </p:cBhvr>
                                      <p:to>
                                        <p:strVal val="visible"/>
                                      </p:to>
                                    </p:set>
                                    <p:anim calcmode="lin" valueType="num">
                                      <p:cBhvr additive="base">
                                        <p:cTn id="17" dur="500" fill="hold"/>
                                        <p:tgtEl>
                                          <p:spTgt spid="220"/>
                                        </p:tgtEl>
                                        <p:attrNameLst>
                                          <p:attrName>ppt_x</p:attrName>
                                        </p:attrNameLst>
                                      </p:cBhvr>
                                      <p:tavLst>
                                        <p:tav tm="0">
                                          <p:val>
                                            <p:strVal val="#ppt_x"/>
                                          </p:val>
                                        </p:tav>
                                        <p:tav tm="100000">
                                          <p:val>
                                            <p:strVal val="#ppt_x"/>
                                          </p:val>
                                        </p:tav>
                                      </p:tavLst>
                                    </p:anim>
                                    <p:anim calcmode="lin" valueType="num">
                                      <p:cBhvr additive="base">
                                        <p:cTn id="18"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anim calcmode="lin" valueType="num">
                                      <p:cBhvr additive="base">
                                        <p:cTn id="23" dur="500" fill="hold"/>
                                        <p:tgtEl>
                                          <p:spTgt spid="180"/>
                                        </p:tgtEl>
                                        <p:attrNameLst>
                                          <p:attrName>ppt_x</p:attrName>
                                        </p:attrNameLst>
                                      </p:cBhvr>
                                      <p:tavLst>
                                        <p:tav tm="0">
                                          <p:val>
                                            <p:strVal val="#ppt_x"/>
                                          </p:val>
                                        </p:tav>
                                        <p:tav tm="100000">
                                          <p:val>
                                            <p:strVal val="#ppt_x"/>
                                          </p:val>
                                        </p:tav>
                                      </p:tavLst>
                                    </p:anim>
                                    <p:anim calcmode="lin" valueType="num">
                                      <p:cBhvr additive="base">
                                        <p:cTn id="24" dur="500" fill="hold"/>
                                        <p:tgtEl>
                                          <p:spTgt spid="1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1"/>
                                        </p:tgtEl>
                                        <p:attrNameLst>
                                          <p:attrName>style.visibility</p:attrName>
                                        </p:attrNameLst>
                                      </p:cBhvr>
                                      <p:to>
                                        <p:strVal val="visible"/>
                                      </p:to>
                                    </p:set>
                                    <p:anim calcmode="lin" valueType="num">
                                      <p:cBhvr additive="base">
                                        <p:cTn id="27" dur="500" fill="hold"/>
                                        <p:tgtEl>
                                          <p:spTgt spid="221"/>
                                        </p:tgtEl>
                                        <p:attrNameLst>
                                          <p:attrName>ppt_x</p:attrName>
                                        </p:attrNameLst>
                                      </p:cBhvr>
                                      <p:tavLst>
                                        <p:tav tm="0">
                                          <p:val>
                                            <p:strVal val="#ppt_x"/>
                                          </p:val>
                                        </p:tav>
                                        <p:tav tm="100000">
                                          <p:val>
                                            <p:strVal val="#ppt_x"/>
                                          </p:val>
                                        </p:tav>
                                      </p:tavLst>
                                    </p:anim>
                                    <p:anim calcmode="lin" valueType="num">
                                      <p:cBhvr additive="base">
                                        <p:cTn id="28"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0"/>
                                        </p:tgtEl>
                                        <p:attrNameLst>
                                          <p:attrName>style.visibility</p:attrName>
                                        </p:attrNameLst>
                                      </p:cBhvr>
                                      <p:to>
                                        <p:strVal val="visible"/>
                                      </p:to>
                                    </p:set>
                                    <p:anim calcmode="lin" valueType="num">
                                      <p:cBhvr additive="base">
                                        <p:cTn id="33" dur="500" fill="hold"/>
                                        <p:tgtEl>
                                          <p:spTgt spid="200"/>
                                        </p:tgtEl>
                                        <p:attrNameLst>
                                          <p:attrName>ppt_x</p:attrName>
                                        </p:attrNameLst>
                                      </p:cBhvr>
                                      <p:tavLst>
                                        <p:tav tm="0">
                                          <p:val>
                                            <p:strVal val="#ppt_x"/>
                                          </p:val>
                                        </p:tav>
                                        <p:tav tm="100000">
                                          <p:val>
                                            <p:strVal val="#ppt_x"/>
                                          </p:val>
                                        </p:tav>
                                      </p:tavLst>
                                    </p:anim>
                                    <p:anim calcmode="lin" valueType="num">
                                      <p:cBhvr additive="base">
                                        <p:cTn id="34" dur="500" fill="hold"/>
                                        <p:tgtEl>
                                          <p:spTgt spid="20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cBhvr additive="base">
                                        <p:cTn id="37" dur="500" fill="hold"/>
                                        <p:tgtEl>
                                          <p:spTgt spid="222"/>
                                        </p:tgtEl>
                                        <p:attrNameLst>
                                          <p:attrName>ppt_x</p:attrName>
                                        </p:attrNameLst>
                                      </p:cBhvr>
                                      <p:tavLst>
                                        <p:tav tm="0">
                                          <p:val>
                                            <p:strVal val="#ppt_x"/>
                                          </p:val>
                                        </p:tav>
                                        <p:tav tm="100000">
                                          <p:val>
                                            <p:strVal val="#ppt_x"/>
                                          </p:val>
                                        </p:tav>
                                      </p:tavLst>
                                    </p:anim>
                                    <p:anim calcmode="lin" valueType="num">
                                      <p:cBhvr additive="base">
                                        <p:cTn id="38"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高速公路问题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假设有</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个城市，每条公路可以连接两个城市。目前原有的公路有</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条，但是不能实现所有城市之间的连通，因此需要继续修建公路，在费用最低的原则下，实现</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个城市的连通，还需要修建哪些条公路。</a:t>
              </a:r>
            </a:p>
          </p:txBody>
        </p:sp>
      </p:grpSp>
    </p:spTree>
    <p:extLst>
      <p:ext uri="{BB962C8B-B14F-4D97-AF65-F5344CB8AC3E}">
        <p14:creationId xmlns:p14="http://schemas.microsoft.com/office/powerpoint/2010/main" val="19965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管道铺设问题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某市区有七个住宅小区需要铺设天然气管道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各个小区的位置及它们之间可修建的管道路线与费用如图</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所示。现要设计一个管道铺设路线</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要求天然气能输送到各个小区并且修建的总费用为最小</a:t>
              </a:r>
            </a:p>
          </p:txBody>
        </p:sp>
      </p:grpSp>
    </p:spTree>
    <p:extLst>
      <p:ext uri="{BB962C8B-B14F-4D97-AF65-F5344CB8AC3E}">
        <p14:creationId xmlns:p14="http://schemas.microsoft.com/office/powerpoint/2010/main" val="117104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3569964"/>
            <a:chOff x="179512" y="964527"/>
            <a:chExt cx="8928992" cy="356996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315714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网络问题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某公司规模不断扩大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在全国各地设立了多个分公司</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为了提高公司的工作效率使各分公司之间的信息可以更快、更准确的进行交流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该公司决定要在各分公司之间架设网络</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由于地理位置和距离等其它因素</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使各分公司之间架设网线的费用不同</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公司想使各分公司之间的网络畅通并且把费用降到最低</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那么应该怎样来设计各分公司及总公司间的线路</a:t>
              </a:r>
              <a:r>
                <a:rPr lang="en-US" altLang="zh-CN" sz="2400" dirty="0">
                  <a:latin typeface="Microsoft YaHei" charset="-122"/>
                  <a:ea typeface="Microsoft YaHei" charset="-122"/>
                  <a:cs typeface="Microsoft YaHei" charset="-122"/>
                </a:rPr>
                <a:t>?</a:t>
              </a:r>
            </a:p>
          </p:txBody>
        </p:sp>
      </p:grpSp>
    </p:spTree>
    <p:extLst>
      <p:ext uri="{BB962C8B-B14F-4D97-AF65-F5344CB8AC3E}">
        <p14:creationId xmlns:p14="http://schemas.microsoft.com/office/powerpoint/2010/main" val="383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1052737"/>
            <a:ext cx="8723586" cy="5328591"/>
            <a:chOff x="168894" y="1268760"/>
            <a:chExt cx="8723586" cy="4305773"/>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算法：普里姆算法求图的最小生成树</a:t>
              </a: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的顶点集，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的初值均为空集：</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）首先从</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中任取一个顶点</a:t>
              </a:r>
              <a:r>
                <a:rPr kumimoji="1" lang="en-US" altLang="zh-CN" sz="2400" dirty="0">
                  <a:solidFill>
                    <a:schemeClr val="tx1"/>
                  </a:solidFill>
                  <a:latin typeface="Microsoft YaHei" charset="-122"/>
                  <a:ea typeface="Microsoft YaHei" charset="-122"/>
                  <a:cs typeface="Microsoft YaHei" charset="-122"/>
                </a:rPr>
                <a:t>Vi</a:t>
              </a:r>
              <a:r>
                <a:rPr kumimoji="1" lang="zh-CN" altLang="en-US" sz="2400" dirty="0">
                  <a:solidFill>
                    <a:schemeClr val="tx1"/>
                  </a:solidFill>
                  <a:latin typeface="Microsoft YaHei" charset="-122"/>
                  <a:ea typeface="Microsoft YaHei" charset="-122"/>
                  <a:cs typeface="Microsoft YaHei" charset="-122"/>
                </a:rPr>
                <a:t>，并将它并入</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中；</a:t>
              </a: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）从所有满足一个端点在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中，另一个端点在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外的边中，找一条最短边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）将该边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和端点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并入</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和顶点集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）重复上述过程，直至</a:t>
              </a:r>
              <a:r>
                <a:rPr kumimoji="1" lang="en-US" altLang="zh-CN" sz="2400" dirty="0">
                  <a:solidFill>
                    <a:schemeClr val="tx1"/>
                  </a:solidFill>
                  <a:latin typeface="Microsoft YaHei" charset="-122"/>
                  <a:ea typeface="Microsoft YaHei" charset="-122"/>
                  <a:cs typeface="Microsoft YaHei" charset="-122"/>
                </a:rPr>
                <a:t>U=V</a:t>
              </a:r>
              <a:r>
                <a:rPr kumimoji="1" lang="zh-CN" altLang="en-US" sz="2400" dirty="0">
                  <a:solidFill>
                    <a:schemeClr val="tx1"/>
                  </a:solidFill>
                  <a:latin typeface="Microsoft YaHei" charset="-122"/>
                  <a:ea typeface="Microsoft YaHei" charset="-122"/>
                  <a:cs typeface="Microsoft YaHei" charset="-122"/>
                </a:rPr>
                <a:t>。</a:t>
              </a:r>
            </a:p>
            <a:p>
              <a:pPr>
                <a:lnSpc>
                  <a:spcPct val="150000"/>
                </a:lnSpc>
              </a:pP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 </a:t>
              </a:r>
            </a:p>
          </p:txBody>
        </p:sp>
      </p:grpSp>
      <p:sp>
        <p:nvSpPr>
          <p:cNvPr id="3" name="框架 2"/>
          <p:cNvSpPr/>
          <p:nvPr/>
        </p:nvSpPr>
        <p:spPr>
          <a:xfrm>
            <a:off x="1382" y="3861048"/>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27" name="组 26"/>
          <p:cNvGrpSpPr/>
          <p:nvPr/>
        </p:nvGrpSpPr>
        <p:grpSpPr>
          <a:xfrm>
            <a:off x="1872221" y="3240360"/>
            <a:ext cx="3443287" cy="3429000"/>
            <a:chOff x="1872221" y="2780928"/>
            <a:chExt cx="3443287" cy="3429000"/>
          </a:xfrm>
        </p:grpSpPr>
        <p:graphicFrame>
          <p:nvGraphicFramePr>
            <p:cNvPr id="25" name="Object 2"/>
            <p:cNvGraphicFramePr>
              <a:graphicFrameLocks noChangeAspect="1"/>
            </p:cNvGraphicFramePr>
            <p:nvPr/>
          </p:nvGraphicFramePr>
          <p:xfrm>
            <a:off x="1872221" y="2780928"/>
            <a:ext cx="3443287" cy="3429000"/>
          </p:xfrm>
          <a:graphic>
            <a:graphicData uri="http://schemas.openxmlformats.org/presentationml/2006/ole">
              <mc:AlternateContent xmlns:mc="http://schemas.openxmlformats.org/markup-compatibility/2006">
                <mc:Choice xmlns:v="urn:schemas-microsoft-com:vml" Requires="v">
                  <p:oleObj spid="_x0000_s9287"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1872221" y="2780928"/>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直线连接符 6"/>
            <p:cNvCxnSpPr/>
            <p:nvPr/>
          </p:nvCxnSpPr>
          <p:spPr>
            <a:xfrm>
              <a:off x="3774404" y="3429000"/>
              <a:ext cx="1085628" cy="648072"/>
            </a:xfrm>
            <a:prstGeom prst="line">
              <a:avLst/>
            </a:prstGeom>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线形标注 1 (带边框和强调线) 27"/>
              <p:cNvSpPr/>
              <p:nvPr/>
            </p:nvSpPr>
            <p:spPr>
              <a:xfrm>
                <a:off x="5940152" y="4392488"/>
                <a:ext cx="2592288" cy="648072"/>
              </a:xfrm>
              <a:prstGeom prst="accentBorderCallout1">
                <a:avLst>
                  <a:gd name="adj1" fmla="val 71292"/>
                  <a:gd name="adj2" fmla="val -5451"/>
                  <a:gd name="adj3" fmla="val 59605"/>
                  <a:gd name="adj4" fmla="val -2599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的端点</a:t>
                </a:r>
              </a:p>
            </p:txBody>
          </p:sp>
        </mc:Choice>
        <mc:Fallback xmlns="">
          <p:sp>
            <p:nvSpPr>
              <p:cNvPr id="28" name="线形标注 1 (带边框和强调线) 27"/>
              <p:cNvSpPr>
                <a:spLocks noRot="1" noChangeAspect="1" noMove="1" noResize="1" noEditPoints="1" noAdjustHandles="1" noChangeArrowheads="1" noChangeShapeType="1" noTextEdit="1"/>
              </p:cNvSpPr>
              <p:nvPr/>
            </p:nvSpPr>
            <p:spPr>
              <a:xfrm>
                <a:off x="5940152" y="4392488"/>
                <a:ext cx="2592288" cy="648072"/>
              </a:xfrm>
              <a:prstGeom prst="accentBorderCallout1">
                <a:avLst>
                  <a:gd name="adj1" fmla="val 71292"/>
                  <a:gd name="adj2" fmla="val -5451"/>
                  <a:gd name="adj3" fmla="val 59605"/>
                  <a:gd name="adj4" fmla="val -25999"/>
                </a:avLst>
              </a:prstGeom>
              <a:blipFill rotWithShape="0">
                <a:blip r:embed="rId5"/>
                <a:stretch>
                  <a:fillRect t="-54545" b="-75455"/>
                </a:stretch>
              </a:blipFill>
              <a:ln>
                <a:solidFill>
                  <a:srgbClr val="8FC74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线形标注 1 (带边框和强调线) 28"/>
              <p:cNvSpPr/>
              <p:nvPr/>
            </p:nvSpPr>
            <p:spPr>
              <a:xfrm>
                <a:off x="478904" y="2912634"/>
                <a:ext cx="2592288" cy="648072"/>
              </a:xfrm>
              <a:prstGeom prst="accentBorderCallout1">
                <a:avLst>
                  <a:gd name="adj1" fmla="val 75212"/>
                  <a:gd name="adj2" fmla="val 104780"/>
                  <a:gd name="adj3" fmla="val 100758"/>
                  <a:gd name="adj4" fmla="val 11460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的端点</a:t>
                </a:r>
              </a:p>
            </p:txBody>
          </p:sp>
        </mc:Choice>
        <mc:Fallback xmlns="">
          <p:sp>
            <p:nvSpPr>
              <p:cNvPr id="29" name="线形标注 1 (带边框和强调线) 28"/>
              <p:cNvSpPr>
                <a:spLocks noRot="1" noChangeAspect="1" noMove="1" noResize="1" noEditPoints="1" noAdjustHandles="1" noChangeArrowheads="1" noChangeShapeType="1" noTextEdit="1"/>
              </p:cNvSpPr>
              <p:nvPr/>
            </p:nvSpPr>
            <p:spPr>
              <a:xfrm>
                <a:off x="478904" y="2912634"/>
                <a:ext cx="2592288" cy="648072"/>
              </a:xfrm>
              <a:prstGeom prst="accentBorderCallout1">
                <a:avLst>
                  <a:gd name="adj1" fmla="val 75212"/>
                  <a:gd name="adj2" fmla="val 104780"/>
                  <a:gd name="adj3" fmla="val 100758"/>
                  <a:gd name="adj4" fmla="val 114607"/>
                </a:avLst>
              </a:prstGeom>
              <a:blipFill rotWithShape="0">
                <a:blip r:embed="rId6"/>
                <a:stretch>
                  <a:fillRect t="-54054" b="-73874"/>
                </a:stretch>
              </a:blipFill>
              <a:ln>
                <a:solidFill>
                  <a:srgbClr val="8FC74D"/>
                </a:solidFill>
              </a:ln>
            </p:spPr>
            <p:txBody>
              <a:bodyPr/>
              <a:lstStyle/>
              <a:p>
                <a:r>
                  <a:rPr lang="zh-CN" altLang="en-US">
                    <a:noFill/>
                  </a:rPr>
                  <a:t> </a:t>
                </a:r>
              </a:p>
            </p:txBody>
          </p:sp>
        </mc:Fallback>
      </mc:AlternateContent>
      <p:sp>
        <p:nvSpPr>
          <p:cNvPr id="30" name="线形标注 1 (带边框和强调线) 29"/>
          <p:cNvSpPr/>
          <p:nvPr/>
        </p:nvSpPr>
        <p:spPr>
          <a:xfrm>
            <a:off x="5288868" y="2839844"/>
            <a:ext cx="2592288" cy="648072"/>
          </a:xfrm>
          <a:prstGeom prst="accentBorderCallout1">
            <a:avLst>
              <a:gd name="adj1" fmla="val 86970"/>
              <a:gd name="adj2" fmla="val -3981"/>
              <a:gd name="adj3" fmla="val 137991"/>
              <a:gd name="adj4" fmla="val -5784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互为邻接点</a:t>
            </a:r>
          </a:p>
        </p:txBody>
      </p:sp>
      <p:cxnSp>
        <p:nvCxnSpPr>
          <p:cNvPr id="32" name="直线连接符 31"/>
          <p:cNvCxnSpPr/>
          <p:nvPr/>
        </p:nvCxnSpPr>
        <p:spPr>
          <a:xfrm flipH="1">
            <a:off x="5015762" y="3429000"/>
            <a:ext cx="144016" cy="963488"/>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 7"/>
          <p:cNvGrpSpPr/>
          <p:nvPr/>
        </p:nvGrpSpPr>
        <p:grpSpPr>
          <a:xfrm>
            <a:off x="966636" y="1108476"/>
            <a:ext cx="2165204" cy="646331"/>
            <a:chOff x="405284" y="1108476"/>
            <a:chExt cx="2165204" cy="646331"/>
          </a:xfrm>
        </p:grpSpPr>
        <p:sp>
          <p:nvSpPr>
            <p:cNvPr id="12" name="文本框 11"/>
            <p:cNvSpPr txBox="1"/>
            <p:nvPr/>
          </p:nvSpPr>
          <p:spPr>
            <a:xfrm>
              <a:off x="405284" y="1108476"/>
              <a:ext cx="114076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端点</a:t>
              </a:r>
              <a:endParaRPr kumimoji="1" lang="en-US" altLang="zh-CN" sz="3600" dirty="0">
                <a:solidFill>
                  <a:srgbClr val="02BAF8"/>
                </a:solidFill>
                <a:latin typeface="Microsoft YaHei" charset="-122"/>
                <a:ea typeface="Microsoft YaHei" charset="-122"/>
                <a:cs typeface="Microsoft YaHei" charset="-122"/>
              </a:endParaRPr>
            </a:p>
          </p:txBody>
        </p:sp>
        <p:cxnSp>
          <p:nvCxnSpPr>
            <p:cNvPr id="14" name="直线连接符 13"/>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385757" y="1108476"/>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grpSp>
        <p:nvGrpSpPr>
          <p:cNvPr id="16" name="组 14">
            <a:extLst>
              <a:ext uri="{FF2B5EF4-FFF2-40B4-BE49-F238E27FC236}">
                <a16:creationId xmlns:a16="http://schemas.microsoft.com/office/drawing/2014/main" id="{CB63BAD1-B831-A54A-84E6-AC95E3FC311C}"/>
              </a:ext>
            </a:extLst>
          </p:cNvPr>
          <p:cNvGrpSpPr/>
          <p:nvPr/>
        </p:nvGrpSpPr>
        <p:grpSpPr>
          <a:xfrm>
            <a:off x="5703857" y="1005444"/>
            <a:ext cx="2910935" cy="1141282"/>
            <a:chOff x="6438618" y="39007"/>
            <a:chExt cx="1150404" cy="748084"/>
          </a:xfrm>
        </p:grpSpPr>
        <p:sp>
          <p:nvSpPr>
            <p:cNvPr id="17" name="上箭头 16">
              <a:extLst>
                <a:ext uri="{FF2B5EF4-FFF2-40B4-BE49-F238E27FC236}">
                  <a16:creationId xmlns:a16="http://schemas.microsoft.com/office/drawing/2014/main" id="{CB66567D-AA96-8648-8707-E1BAD6BC3F4E}"/>
                </a:ext>
              </a:extLst>
            </p:cNvPr>
            <p:cNvSpPr/>
            <p:nvPr/>
          </p:nvSpPr>
          <p:spPr>
            <a:xfrm rot="5400000">
              <a:off x="6639778" y="-162153"/>
              <a:ext cx="748084" cy="1150404"/>
            </a:xfrm>
            <a:prstGeom prst="upArrow">
              <a:avLst>
                <a:gd name="adj1" fmla="val 81319"/>
                <a:gd name="adj2" fmla="val 5664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8" name="上箭头 4">
              <a:extLst>
                <a:ext uri="{FF2B5EF4-FFF2-40B4-BE49-F238E27FC236}">
                  <a16:creationId xmlns:a16="http://schemas.microsoft.com/office/drawing/2014/main" id="{EDB59797-C2E2-0D4F-812A-53422BB11A30}"/>
                </a:ext>
              </a:extLst>
            </p:cNvPr>
            <p:cNvSpPr/>
            <p:nvPr/>
          </p:nvSpPr>
          <p:spPr>
            <a:xfrm>
              <a:off x="6447869" y="125764"/>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无向图</a:t>
              </a:r>
            </a:p>
          </p:txBody>
        </p:sp>
      </p:grpSp>
      <p:grpSp>
        <p:nvGrpSpPr>
          <p:cNvPr id="19" name="组 7">
            <a:extLst>
              <a:ext uri="{FF2B5EF4-FFF2-40B4-BE49-F238E27FC236}">
                <a16:creationId xmlns:a16="http://schemas.microsoft.com/office/drawing/2014/main" id="{67FFBB48-5266-524E-AB95-EFF9FC7A0F38}"/>
              </a:ext>
            </a:extLst>
          </p:cNvPr>
          <p:cNvGrpSpPr/>
          <p:nvPr/>
        </p:nvGrpSpPr>
        <p:grpSpPr>
          <a:xfrm>
            <a:off x="489003" y="1823268"/>
            <a:ext cx="2642837" cy="1200329"/>
            <a:chOff x="-72349" y="1108476"/>
            <a:chExt cx="2642837" cy="1200329"/>
          </a:xfrm>
        </p:grpSpPr>
        <p:sp>
          <p:nvSpPr>
            <p:cNvPr id="20" name="文本框 19">
              <a:extLst>
                <a:ext uri="{FF2B5EF4-FFF2-40B4-BE49-F238E27FC236}">
                  <a16:creationId xmlns:a16="http://schemas.microsoft.com/office/drawing/2014/main" id="{ED59AF0E-D195-234F-A7D1-6777DB441B24}"/>
                </a:ext>
              </a:extLst>
            </p:cNvPr>
            <p:cNvSpPr txBox="1"/>
            <p:nvPr/>
          </p:nvSpPr>
          <p:spPr>
            <a:xfrm>
              <a:off x="-72349" y="1108476"/>
              <a:ext cx="1618401"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邻接点</a:t>
              </a:r>
            </a:p>
            <a:p>
              <a:pPr algn="ctr"/>
              <a:endParaRPr kumimoji="1" lang="en-US" altLang="zh-CN" sz="3600" dirty="0">
                <a:solidFill>
                  <a:srgbClr val="02BAF8"/>
                </a:solidFill>
                <a:latin typeface="Microsoft YaHei" charset="-122"/>
                <a:ea typeface="Microsoft YaHei" charset="-122"/>
                <a:cs typeface="Microsoft YaHei" charset="-122"/>
              </a:endParaRPr>
            </a:p>
          </p:txBody>
        </p:sp>
        <p:cxnSp>
          <p:nvCxnSpPr>
            <p:cNvPr id="21" name="直线连接符 20">
              <a:extLst>
                <a:ext uri="{FF2B5EF4-FFF2-40B4-BE49-F238E27FC236}">
                  <a16:creationId xmlns:a16="http://schemas.microsoft.com/office/drawing/2014/main" id="{F06BAD5F-2F0F-3F47-8A8E-8C006154FCB0}"/>
                </a:ext>
              </a:extLst>
            </p:cNvPr>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1B6A1EC-7141-9D46-8B05-ADA8F316AD02}"/>
                </a:ext>
              </a:extLst>
            </p:cNvPr>
            <p:cNvSpPr/>
            <p:nvPr/>
          </p:nvSpPr>
          <p:spPr>
            <a:xfrm>
              <a:off x="2385757" y="1108476"/>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4762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如何从连接</a:t>
              </a:r>
              <a:r>
                <a:rPr kumimoji="1" lang="en-US" altLang="zh-CN" sz="2400" dirty="0">
                  <a:solidFill>
                    <a:srgbClr val="0070C0"/>
                  </a:solidFill>
                  <a:latin typeface="Microsoft YaHei" charset="-122"/>
                  <a:ea typeface="Microsoft YaHei" charset="-122"/>
                  <a:cs typeface="Microsoft YaHei" charset="-122"/>
                </a:rPr>
                <a:t>T</a:t>
              </a:r>
              <a:r>
                <a:rPr kumimoji="1" lang="zh-CN" altLang="en-US" sz="2400" dirty="0">
                  <a:solidFill>
                    <a:srgbClr val="0070C0"/>
                  </a:solidFill>
                  <a:latin typeface="Microsoft YaHei" charset="-122"/>
                  <a:ea typeface="Microsoft YaHei" charset="-122"/>
                  <a:cs typeface="Microsoft YaHei" charset="-122"/>
                </a:rPr>
                <a:t>内和</a:t>
              </a:r>
              <a:r>
                <a:rPr kumimoji="1" lang="en-US" altLang="zh-CN" sz="2400" dirty="0">
                  <a:solidFill>
                    <a:srgbClr val="0070C0"/>
                  </a:solidFill>
                  <a:latin typeface="Microsoft YaHei" charset="-122"/>
                  <a:ea typeface="Microsoft YaHei" charset="-122"/>
                  <a:cs typeface="Microsoft YaHei" charset="-122"/>
                </a:rPr>
                <a:t>T</a:t>
              </a:r>
              <a:r>
                <a:rPr kumimoji="1" lang="zh-CN" altLang="en-US" sz="2400" dirty="0">
                  <a:solidFill>
                    <a:srgbClr val="0070C0"/>
                  </a:solidFill>
                  <a:latin typeface="Microsoft YaHei" charset="-122"/>
                  <a:ea typeface="Microsoft YaHei" charset="-122"/>
                  <a:cs typeface="Microsoft YaHei" charset="-122"/>
                </a:rPr>
                <a:t>外结点的边中选取最短的？</a:t>
              </a:r>
            </a:p>
          </p:txBody>
        </p:sp>
      </p:grpSp>
      <p:sp>
        <p:nvSpPr>
          <p:cNvPr id="15" name="文本框 14"/>
          <p:cNvSpPr txBox="1"/>
          <p:nvPr/>
        </p:nvSpPr>
        <p:spPr>
          <a:xfrm>
            <a:off x="656170" y="2081974"/>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次，</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中包含</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个顶点，</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外包含</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个顶点，则查找最短边的时间复杂度为</a:t>
            </a:r>
            <a:r>
              <a:rPr lang="en-US" altLang="zh-CN" sz="2400" dirty="0">
                <a:latin typeface="Microsoft YaHei" charset="-122"/>
                <a:ea typeface="Microsoft YaHei" charset="-122"/>
                <a:cs typeface="Microsoft YaHei" charset="-122"/>
              </a:rPr>
              <a:t>O(k(n-k))</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6170" y="3140968"/>
            <a:ext cx="8081950" cy="363791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优化方法：</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k-1</a:t>
            </a:r>
            <a:r>
              <a:rPr lang="zh-CN" altLang="en-US" sz="2400" dirty="0">
                <a:latin typeface="Microsoft YaHei" charset="-122"/>
                <a:ea typeface="Microsoft YaHei" charset="-122"/>
                <a:cs typeface="Microsoft YaHei" charset="-122"/>
              </a:rPr>
              <a:t>次，已经记录了</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中到</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外每一顶点（</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个）的最短边，假设在边集</a:t>
            </a:r>
            <a:r>
              <a:rPr lang="en-US" altLang="zh-CN" sz="2400" dirty="0">
                <a:latin typeface="Microsoft YaHei" charset="-122"/>
                <a:ea typeface="Microsoft YaHei" charset="-122"/>
                <a:cs typeface="Microsoft YaHei" charset="-122"/>
              </a:rPr>
              <a:t>LW</a:t>
            </a:r>
            <a:r>
              <a:rPr lang="zh-CN" altLang="en-US" sz="2400" dirty="0">
                <a:latin typeface="Microsoft YaHei" charset="-122"/>
                <a:ea typeface="Microsoft YaHei" charset="-122"/>
                <a:cs typeface="Microsoft YaHei" charset="-122"/>
              </a:rPr>
              <a:t>中；</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次，从上述</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条边中选择最短的即可，假设是</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i,j</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，则将顶点</a:t>
            </a:r>
            <a:r>
              <a:rPr lang="en-US" altLang="zh-CN" sz="2400" dirty="0" err="1">
                <a:latin typeface="Microsoft YaHei" charset="-122"/>
                <a:ea typeface="Microsoft YaHei" charset="-122"/>
                <a:cs typeface="Microsoft YaHei" charset="-122"/>
              </a:rPr>
              <a:t>i</a:t>
            </a:r>
            <a:r>
              <a:rPr lang="zh-CN" altLang="en-US" sz="2400" dirty="0">
                <a:latin typeface="Microsoft YaHei" charset="-122"/>
                <a:ea typeface="Microsoft YaHei" charset="-122"/>
                <a:cs typeface="Microsoft YaHei" charset="-122"/>
              </a:rPr>
              <a:t>加入</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，此时</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外剩余</a:t>
            </a:r>
            <a:r>
              <a:rPr lang="en-US" altLang="zh-CN" sz="2400" dirty="0">
                <a:latin typeface="Microsoft YaHei" charset="-122"/>
                <a:ea typeface="Microsoft YaHei" charset="-122"/>
                <a:cs typeface="Microsoft YaHei" charset="-122"/>
              </a:rPr>
              <a:t>n-k-1</a:t>
            </a:r>
            <a:r>
              <a:rPr lang="zh-CN" altLang="en-US" sz="2400" dirty="0">
                <a:latin typeface="Microsoft YaHei" charset="-122"/>
                <a:ea typeface="Microsoft YaHei" charset="-122"/>
                <a:cs typeface="Microsoft YaHei" charset="-122"/>
              </a:rPr>
              <a:t>个顶点，对其中的每个顶点</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，若在边</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j,t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的权值小于</a:t>
            </a:r>
            <a:r>
              <a:rPr lang="en-US" altLang="zh-CN" sz="2400" dirty="0">
                <a:latin typeface="Microsoft YaHei" charset="-122"/>
                <a:ea typeface="Microsoft YaHei" charset="-122"/>
                <a:cs typeface="Microsoft YaHei" charset="-122"/>
              </a:rPr>
              <a:t>LW</a:t>
            </a:r>
            <a:r>
              <a:rPr lang="zh-CN" altLang="en-US" sz="2400" dirty="0">
                <a:latin typeface="Microsoft YaHei" charset="-122"/>
                <a:ea typeface="Microsoft YaHei" charset="-122"/>
                <a:cs typeface="Microsoft YaHei" charset="-122"/>
              </a:rPr>
              <a:t>中</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到</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的边的权值，则更新这个边；</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k+1</a:t>
            </a:r>
            <a:r>
              <a:rPr lang="zh-CN" altLang="en-US" sz="2400" dirty="0">
                <a:latin typeface="Microsoft YaHei" charset="-122"/>
                <a:ea typeface="Microsoft YaHei" charset="-122"/>
                <a:cs typeface="Microsoft YaHei" charset="-122"/>
              </a:rPr>
              <a:t>次，可以直接使用</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中处理过的边集</a:t>
            </a:r>
            <a:r>
              <a:rPr lang="en-US" altLang="zh-CN" sz="2400" dirty="0">
                <a:latin typeface="Microsoft YaHei" charset="-122"/>
                <a:ea typeface="Microsoft YaHei" charset="-122"/>
                <a:cs typeface="Microsoft YaHei" charset="-122"/>
              </a:rPr>
              <a:t>LW</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13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88" name="直线箭头连接符 87"/>
          <p:cNvCxnSpPr>
            <a:stCxn id="92" idx="3"/>
            <a:endCxn id="94" idx="7"/>
          </p:cNvCxnSpPr>
          <p:nvPr/>
        </p:nvCxnSpPr>
        <p:spPr>
          <a:xfrm flipH="1">
            <a:off x="5012784"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5292080" y="1355264"/>
            <a:ext cx="301686" cy="369332"/>
          </a:xfrm>
          <a:prstGeom prst="rect">
            <a:avLst/>
          </a:prstGeom>
          <a:noFill/>
        </p:spPr>
        <p:txBody>
          <a:bodyPr wrap="none" rtlCol="0">
            <a:spAutoFit/>
          </a:bodyPr>
          <a:lstStyle/>
          <a:p>
            <a:r>
              <a:rPr kumimoji="1" lang="en-US" altLang="zh-CN"/>
              <a:t>8</a:t>
            </a:r>
            <a:endParaRPr kumimoji="1" lang="zh-CN" altLang="en-US" dirty="0"/>
          </a:p>
        </p:txBody>
      </p: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313682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{(0,1)8,(0,2)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,(0,3)5,(0,4)</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,(0,5)</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,(0,6)</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313682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962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962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962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a:blip r:embed="rId2"/>
                          <a:stretch>
                            <a:fillRect l="-12821" t="-212903" r="-171" b="-25806"/>
                          </a:stretch>
                        </a:blipFill>
                      </a:tcPr>
                    </a:tc>
                    <a:extLst>
                      <a:ext uri="{0D108BD9-81ED-4DB2-BD59-A6C34878D82A}">
                        <a16:rowId xmlns:a16="http://schemas.microsoft.com/office/drawing/2014/main" val="10002"/>
                      </a:ext>
                    </a:extLst>
                  </a:tr>
                </a:tbl>
              </a:graphicData>
            </a:graphic>
          </p:graphicFrame>
        </mc:Fallback>
      </mc:AlternateContent>
      <p:sp>
        <p:nvSpPr>
          <p:cNvPr id="115" name="同心圆 114"/>
          <p:cNvSpPr/>
          <p:nvPr/>
        </p:nvSpPr>
        <p:spPr>
          <a:xfrm>
            <a:off x="5639522" y="737301"/>
            <a:ext cx="994458" cy="957287"/>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4284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36" y="105166"/>
            <a:ext cx="7305967" cy="706091"/>
          </a:xfrm>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{(3,1)3,(0,2)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,(0,4)</a:t>
                          </a:r>
                          <a:r>
                            <a:rPr lang="en-US" altLang="zh-CN" sz="2000" b="0" dirty="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,(3,5)7,(3,6)15}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64" name="同心圆 63"/>
          <p:cNvSpPr/>
          <p:nvPr/>
        </p:nvSpPr>
        <p:spPr>
          <a:xfrm rot="2100000">
            <a:off x="5497963" y="1043722"/>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同心圆 64"/>
          <p:cNvSpPr/>
          <p:nvPr/>
        </p:nvSpPr>
        <p:spPr>
          <a:xfrm rot="2100000">
            <a:off x="888130" y="1050307"/>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336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58334582"/>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(1,2)12,(1,4)10,(3,5)7,(3,6)15}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4" name="直线箭头连接符 63"/>
          <p:cNvCxnSpPr/>
          <p:nvPr/>
        </p:nvCxnSpPr>
        <p:spPr>
          <a:xfrm>
            <a:off x="4861021" y="2300660"/>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5013773" y="2237388"/>
            <a:ext cx="971215"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500981" y="2795424"/>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67" name="文本框 66"/>
          <p:cNvSpPr txBox="1"/>
          <p:nvPr/>
        </p:nvSpPr>
        <p:spPr>
          <a:xfrm>
            <a:off x="5279415" y="250739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68" name="同心圆 67"/>
          <p:cNvSpPr/>
          <p:nvPr/>
        </p:nvSpPr>
        <p:spPr>
          <a:xfrm>
            <a:off x="4226664" y="914488"/>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9" name="同心圆 68"/>
          <p:cNvSpPr/>
          <p:nvPr/>
        </p:nvSpPr>
        <p:spPr>
          <a:xfrm>
            <a:off x="-262322" y="910145"/>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530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88193155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(5,2) 2,(5,4)9,(3,6)15}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0" name="直线箭头连接符 59"/>
          <p:cNvCxnSpPr/>
          <p:nvPr/>
        </p:nvCxnSpPr>
        <p:spPr>
          <a:xfrm>
            <a:off x="5076056" y="208925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3" name="任意形状 2"/>
          <p:cNvSpPr/>
          <p:nvPr/>
        </p:nvSpPr>
        <p:spPr>
          <a:xfrm>
            <a:off x="4275117" y="804004"/>
            <a:ext cx="3811979" cy="3577991"/>
          </a:xfrm>
          <a:custGeom>
            <a:avLst/>
            <a:gdLst>
              <a:gd name="connsiteX0" fmla="*/ 1971304 w 3811979"/>
              <a:gd name="connsiteY0" fmla="*/ 27269 h 3577991"/>
              <a:gd name="connsiteX1" fmla="*/ 1745673 w 3811979"/>
              <a:gd name="connsiteY1" fmla="*/ 27269 h 3577991"/>
              <a:gd name="connsiteX2" fmla="*/ 1496291 w 3811979"/>
              <a:gd name="connsiteY2" fmla="*/ 15393 h 3577991"/>
              <a:gd name="connsiteX3" fmla="*/ 1294410 w 3811979"/>
              <a:gd name="connsiteY3" fmla="*/ 15393 h 3577991"/>
              <a:gd name="connsiteX4" fmla="*/ 1151906 w 3811979"/>
              <a:gd name="connsiteY4" fmla="*/ 39144 h 3577991"/>
              <a:gd name="connsiteX5" fmla="*/ 1045028 w 3811979"/>
              <a:gd name="connsiteY5" fmla="*/ 62895 h 3577991"/>
              <a:gd name="connsiteX6" fmla="*/ 914400 w 3811979"/>
              <a:gd name="connsiteY6" fmla="*/ 74770 h 3577991"/>
              <a:gd name="connsiteX7" fmla="*/ 855023 w 3811979"/>
              <a:gd name="connsiteY7" fmla="*/ 86645 h 3577991"/>
              <a:gd name="connsiteX8" fmla="*/ 724395 w 3811979"/>
              <a:gd name="connsiteY8" fmla="*/ 134147 h 3577991"/>
              <a:gd name="connsiteX9" fmla="*/ 676893 w 3811979"/>
              <a:gd name="connsiteY9" fmla="*/ 146022 h 3577991"/>
              <a:gd name="connsiteX10" fmla="*/ 641267 w 3811979"/>
              <a:gd name="connsiteY10" fmla="*/ 157897 h 3577991"/>
              <a:gd name="connsiteX11" fmla="*/ 570015 w 3811979"/>
              <a:gd name="connsiteY11" fmla="*/ 193523 h 3577991"/>
              <a:gd name="connsiteX12" fmla="*/ 534389 w 3811979"/>
              <a:gd name="connsiteY12" fmla="*/ 217274 h 3577991"/>
              <a:gd name="connsiteX13" fmla="*/ 451262 w 3811979"/>
              <a:gd name="connsiteY13" fmla="*/ 288526 h 3577991"/>
              <a:gd name="connsiteX14" fmla="*/ 415636 w 3811979"/>
              <a:gd name="connsiteY14" fmla="*/ 336027 h 3577991"/>
              <a:gd name="connsiteX15" fmla="*/ 344384 w 3811979"/>
              <a:gd name="connsiteY15" fmla="*/ 407279 h 3577991"/>
              <a:gd name="connsiteX16" fmla="*/ 332509 w 3811979"/>
              <a:gd name="connsiteY16" fmla="*/ 442905 h 3577991"/>
              <a:gd name="connsiteX17" fmla="*/ 273132 w 3811979"/>
              <a:gd name="connsiteY17" fmla="*/ 514157 h 3577991"/>
              <a:gd name="connsiteX18" fmla="*/ 249382 w 3811979"/>
              <a:gd name="connsiteY18" fmla="*/ 549783 h 3577991"/>
              <a:gd name="connsiteX19" fmla="*/ 190005 w 3811979"/>
              <a:gd name="connsiteY19" fmla="*/ 621035 h 3577991"/>
              <a:gd name="connsiteX20" fmla="*/ 118753 w 3811979"/>
              <a:gd name="connsiteY20" fmla="*/ 739788 h 3577991"/>
              <a:gd name="connsiteX21" fmla="*/ 106878 w 3811979"/>
              <a:gd name="connsiteY21" fmla="*/ 775414 h 3577991"/>
              <a:gd name="connsiteX22" fmla="*/ 59377 w 3811979"/>
              <a:gd name="connsiteY22" fmla="*/ 870417 h 3577991"/>
              <a:gd name="connsiteX23" fmla="*/ 35626 w 3811979"/>
              <a:gd name="connsiteY23" fmla="*/ 917918 h 3577991"/>
              <a:gd name="connsiteX24" fmla="*/ 11875 w 3811979"/>
              <a:gd name="connsiteY24" fmla="*/ 1001045 h 3577991"/>
              <a:gd name="connsiteX25" fmla="*/ 0 w 3811979"/>
              <a:gd name="connsiteY25" fmla="*/ 1036671 h 3577991"/>
              <a:gd name="connsiteX26" fmla="*/ 11875 w 3811979"/>
              <a:gd name="connsiteY26" fmla="*/ 1309804 h 3577991"/>
              <a:gd name="connsiteX27" fmla="*/ 47501 w 3811979"/>
              <a:gd name="connsiteY27" fmla="*/ 1345430 h 3577991"/>
              <a:gd name="connsiteX28" fmla="*/ 71252 w 3811979"/>
              <a:gd name="connsiteY28" fmla="*/ 1381056 h 3577991"/>
              <a:gd name="connsiteX29" fmla="*/ 201880 w 3811979"/>
              <a:gd name="connsiteY29" fmla="*/ 1452308 h 3577991"/>
              <a:gd name="connsiteX30" fmla="*/ 296883 w 3811979"/>
              <a:gd name="connsiteY30" fmla="*/ 1487934 h 3577991"/>
              <a:gd name="connsiteX31" fmla="*/ 391886 w 3811979"/>
              <a:gd name="connsiteY31" fmla="*/ 1523560 h 3577991"/>
              <a:gd name="connsiteX32" fmla="*/ 510639 w 3811979"/>
              <a:gd name="connsiteY32" fmla="*/ 1547310 h 3577991"/>
              <a:gd name="connsiteX33" fmla="*/ 593766 w 3811979"/>
              <a:gd name="connsiteY33" fmla="*/ 1571061 h 3577991"/>
              <a:gd name="connsiteX34" fmla="*/ 938151 w 3811979"/>
              <a:gd name="connsiteY34" fmla="*/ 1582936 h 3577991"/>
              <a:gd name="connsiteX35" fmla="*/ 1270660 w 3811979"/>
              <a:gd name="connsiteY35" fmla="*/ 1582936 h 3577991"/>
              <a:gd name="connsiteX36" fmla="*/ 1698171 w 3811979"/>
              <a:gd name="connsiteY36" fmla="*/ 1594812 h 3577991"/>
              <a:gd name="connsiteX37" fmla="*/ 1876301 w 3811979"/>
              <a:gd name="connsiteY37" fmla="*/ 1618562 h 3577991"/>
              <a:gd name="connsiteX38" fmla="*/ 1947553 w 3811979"/>
              <a:gd name="connsiteY38" fmla="*/ 1630438 h 3577991"/>
              <a:gd name="connsiteX39" fmla="*/ 1983179 w 3811979"/>
              <a:gd name="connsiteY39" fmla="*/ 1642313 h 3577991"/>
              <a:gd name="connsiteX40" fmla="*/ 2030680 w 3811979"/>
              <a:gd name="connsiteY40" fmla="*/ 1654188 h 3577991"/>
              <a:gd name="connsiteX41" fmla="*/ 2078182 w 3811979"/>
              <a:gd name="connsiteY41" fmla="*/ 1677939 h 3577991"/>
              <a:gd name="connsiteX42" fmla="*/ 2125683 w 3811979"/>
              <a:gd name="connsiteY42" fmla="*/ 1689814 h 3577991"/>
              <a:gd name="connsiteX43" fmla="*/ 2220686 w 3811979"/>
              <a:gd name="connsiteY43" fmla="*/ 1737315 h 3577991"/>
              <a:gd name="connsiteX44" fmla="*/ 2256312 w 3811979"/>
              <a:gd name="connsiteY44" fmla="*/ 1761066 h 3577991"/>
              <a:gd name="connsiteX45" fmla="*/ 2303813 w 3811979"/>
              <a:gd name="connsiteY45" fmla="*/ 1784817 h 3577991"/>
              <a:gd name="connsiteX46" fmla="*/ 2363189 w 3811979"/>
              <a:gd name="connsiteY46" fmla="*/ 1856069 h 3577991"/>
              <a:gd name="connsiteX47" fmla="*/ 2386940 w 3811979"/>
              <a:gd name="connsiteY47" fmla="*/ 2651715 h 3577991"/>
              <a:gd name="connsiteX48" fmla="*/ 2410691 w 3811979"/>
              <a:gd name="connsiteY48" fmla="*/ 2853596 h 3577991"/>
              <a:gd name="connsiteX49" fmla="*/ 2434441 w 3811979"/>
              <a:gd name="connsiteY49" fmla="*/ 2960474 h 3577991"/>
              <a:gd name="connsiteX50" fmla="*/ 2458192 w 3811979"/>
              <a:gd name="connsiteY50" fmla="*/ 3067352 h 3577991"/>
              <a:gd name="connsiteX51" fmla="*/ 2505693 w 3811979"/>
              <a:gd name="connsiteY51" fmla="*/ 3174230 h 3577991"/>
              <a:gd name="connsiteX52" fmla="*/ 2529444 w 3811979"/>
              <a:gd name="connsiteY52" fmla="*/ 3209856 h 3577991"/>
              <a:gd name="connsiteX53" fmla="*/ 2565070 w 3811979"/>
              <a:gd name="connsiteY53" fmla="*/ 3257357 h 3577991"/>
              <a:gd name="connsiteX54" fmla="*/ 2600696 w 3811979"/>
              <a:gd name="connsiteY54" fmla="*/ 3281108 h 3577991"/>
              <a:gd name="connsiteX55" fmla="*/ 2671948 w 3811979"/>
              <a:gd name="connsiteY55" fmla="*/ 3340484 h 3577991"/>
              <a:gd name="connsiteX56" fmla="*/ 2707574 w 3811979"/>
              <a:gd name="connsiteY56" fmla="*/ 3364235 h 3577991"/>
              <a:gd name="connsiteX57" fmla="*/ 2755075 w 3811979"/>
              <a:gd name="connsiteY57" fmla="*/ 3387986 h 3577991"/>
              <a:gd name="connsiteX58" fmla="*/ 2897579 w 3811979"/>
              <a:gd name="connsiteY58" fmla="*/ 3471113 h 3577991"/>
              <a:gd name="connsiteX59" fmla="*/ 2945080 w 3811979"/>
              <a:gd name="connsiteY59" fmla="*/ 3494864 h 3577991"/>
              <a:gd name="connsiteX60" fmla="*/ 2992582 w 3811979"/>
              <a:gd name="connsiteY60" fmla="*/ 3506739 h 3577991"/>
              <a:gd name="connsiteX61" fmla="*/ 3063834 w 3811979"/>
              <a:gd name="connsiteY61" fmla="*/ 3530490 h 3577991"/>
              <a:gd name="connsiteX62" fmla="*/ 3194462 w 3811979"/>
              <a:gd name="connsiteY62" fmla="*/ 3554240 h 3577991"/>
              <a:gd name="connsiteX63" fmla="*/ 3336966 w 3811979"/>
              <a:gd name="connsiteY63" fmla="*/ 3577991 h 3577991"/>
              <a:gd name="connsiteX64" fmla="*/ 3562597 w 3811979"/>
              <a:gd name="connsiteY64" fmla="*/ 3566115 h 3577991"/>
              <a:gd name="connsiteX65" fmla="*/ 3610099 w 3811979"/>
              <a:gd name="connsiteY65" fmla="*/ 3518614 h 3577991"/>
              <a:gd name="connsiteX66" fmla="*/ 3633849 w 3811979"/>
              <a:gd name="connsiteY66" fmla="*/ 3471113 h 3577991"/>
              <a:gd name="connsiteX67" fmla="*/ 3681351 w 3811979"/>
              <a:gd name="connsiteY67" fmla="*/ 3316734 h 3577991"/>
              <a:gd name="connsiteX68" fmla="*/ 3657600 w 3811979"/>
              <a:gd name="connsiteY68" fmla="*/ 3055477 h 3577991"/>
              <a:gd name="connsiteX69" fmla="*/ 3657600 w 3811979"/>
              <a:gd name="connsiteY69" fmla="*/ 2164827 h 3577991"/>
              <a:gd name="connsiteX70" fmla="*/ 3681351 w 3811979"/>
              <a:gd name="connsiteY70" fmla="*/ 1867944 h 3577991"/>
              <a:gd name="connsiteX71" fmla="*/ 3705101 w 3811979"/>
              <a:gd name="connsiteY71" fmla="*/ 1820443 h 3577991"/>
              <a:gd name="connsiteX72" fmla="*/ 3716977 w 3811979"/>
              <a:gd name="connsiteY72" fmla="*/ 1772941 h 3577991"/>
              <a:gd name="connsiteX73" fmla="*/ 3728852 w 3811979"/>
              <a:gd name="connsiteY73" fmla="*/ 1713565 h 3577991"/>
              <a:gd name="connsiteX74" fmla="*/ 3740727 w 3811979"/>
              <a:gd name="connsiteY74" fmla="*/ 1642313 h 3577991"/>
              <a:gd name="connsiteX75" fmla="*/ 3788228 w 3811979"/>
              <a:gd name="connsiteY75" fmla="*/ 1476058 h 3577991"/>
              <a:gd name="connsiteX76" fmla="*/ 3811979 w 3811979"/>
              <a:gd name="connsiteY76" fmla="*/ 1369180 h 3577991"/>
              <a:gd name="connsiteX77" fmla="*/ 3788228 w 3811979"/>
              <a:gd name="connsiteY77" fmla="*/ 1036671 h 3577991"/>
              <a:gd name="connsiteX78" fmla="*/ 3776353 w 3811979"/>
              <a:gd name="connsiteY78" fmla="*/ 977295 h 3577991"/>
              <a:gd name="connsiteX79" fmla="*/ 3705101 w 3811979"/>
              <a:gd name="connsiteY79" fmla="*/ 858541 h 3577991"/>
              <a:gd name="connsiteX80" fmla="*/ 3598223 w 3811979"/>
              <a:gd name="connsiteY80" fmla="*/ 727913 h 3577991"/>
              <a:gd name="connsiteX81" fmla="*/ 3479470 w 3811979"/>
              <a:gd name="connsiteY81" fmla="*/ 668536 h 3577991"/>
              <a:gd name="connsiteX82" fmla="*/ 3372592 w 3811979"/>
              <a:gd name="connsiteY82" fmla="*/ 644786 h 3577991"/>
              <a:gd name="connsiteX83" fmla="*/ 3253839 w 3811979"/>
              <a:gd name="connsiteY83" fmla="*/ 597284 h 3577991"/>
              <a:gd name="connsiteX84" fmla="*/ 3194462 w 3811979"/>
              <a:gd name="connsiteY84" fmla="*/ 585409 h 3577991"/>
              <a:gd name="connsiteX85" fmla="*/ 3123210 w 3811979"/>
              <a:gd name="connsiteY85" fmla="*/ 561658 h 3577991"/>
              <a:gd name="connsiteX86" fmla="*/ 2992582 w 3811979"/>
              <a:gd name="connsiteY86" fmla="*/ 514157 h 3577991"/>
              <a:gd name="connsiteX87" fmla="*/ 2921330 w 3811979"/>
              <a:gd name="connsiteY87" fmla="*/ 502282 h 3577991"/>
              <a:gd name="connsiteX88" fmla="*/ 2719449 w 3811979"/>
              <a:gd name="connsiteY88" fmla="*/ 466656 h 3577991"/>
              <a:gd name="connsiteX89" fmla="*/ 2624447 w 3811979"/>
              <a:gd name="connsiteY89" fmla="*/ 442905 h 3577991"/>
              <a:gd name="connsiteX90" fmla="*/ 2576945 w 3811979"/>
              <a:gd name="connsiteY90" fmla="*/ 431030 h 3577991"/>
              <a:gd name="connsiteX91" fmla="*/ 2505693 w 3811979"/>
              <a:gd name="connsiteY91" fmla="*/ 419154 h 3577991"/>
              <a:gd name="connsiteX92" fmla="*/ 2470067 w 3811979"/>
              <a:gd name="connsiteY92" fmla="*/ 407279 h 3577991"/>
              <a:gd name="connsiteX93" fmla="*/ 2375065 w 3811979"/>
              <a:gd name="connsiteY93" fmla="*/ 395404 h 3577991"/>
              <a:gd name="connsiteX94" fmla="*/ 2339439 w 3811979"/>
              <a:gd name="connsiteY94" fmla="*/ 371653 h 3577991"/>
              <a:gd name="connsiteX95" fmla="*/ 2303813 w 3811979"/>
              <a:gd name="connsiteY95" fmla="*/ 359778 h 3577991"/>
              <a:gd name="connsiteX96" fmla="*/ 2196935 w 3811979"/>
              <a:gd name="connsiteY96" fmla="*/ 241025 h 3577991"/>
              <a:gd name="connsiteX97" fmla="*/ 2149434 w 3811979"/>
              <a:gd name="connsiteY97" fmla="*/ 134147 h 3577991"/>
              <a:gd name="connsiteX98" fmla="*/ 2113808 w 3811979"/>
              <a:gd name="connsiteY98" fmla="*/ 110396 h 3577991"/>
              <a:gd name="connsiteX99" fmla="*/ 2066306 w 3811979"/>
              <a:gd name="connsiteY99" fmla="*/ 98521 h 3577991"/>
              <a:gd name="connsiteX100" fmla="*/ 2030680 w 3811979"/>
              <a:gd name="connsiteY100" fmla="*/ 86645 h 3577991"/>
              <a:gd name="connsiteX101" fmla="*/ 1971304 w 3811979"/>
              <a:gd name="connsiteY101" fmla="*/ 74770 h 3577991"/>
              <a:gd name="connsiteX102" fmla="*/ 1935678 w 3811979"/>
              <a:gd name="connsiteY102" fmla="*/ 62895 h 357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811979" h="3577991">
                <a:moveTo>
                  <a:pt x="1971304" y="27269"/>
                </a:moveTo>
                <a:cubicBezTo>
                  <a:pt x="1829815" y="47481"/>
                  <a:pt x="1935102" y="38750"/>
                  <a:pt x="1745673" y="27269"/>
                </a:cubicBezTo>
                <a:cubicBezTo>
                  <a:pt x="1662604" y="22234"/>
                  <a:pt x="1579418" y="19352"/>
                  <a:pt x="1496291" y="15393"/>
                </a:cubicBezTo>
                <a:cubicBezTo>
                  <a:pt x="1405002" y="-7428"/>
                  <a:pt x="1445193" y="-2701"/>
                  <a:pt x="1294410" y="15393"/>
                </a:cubicBezTo>
                <a:cubicBezTo>
                  <a:pt x="1246596" y="21131"/>
                  <a:pt x="1198625" y="27465"/>
                  <a:pt x="1151906" y="39144"/>
                </a:cubicBezTo>
                <a:cubicBezTo>
                  <a:pt x="1121401" y="46770"/>
                  <a:pt x="1075173" y="59127"/>
                  <a:pt x="1045028" y="62895"/>
                </a:cubicBezTo>
                <a:cubicBezTo>
                  <a:pt x="1001643" y="68318"/>
                  <a:pt x="957943" y="70812"/>
                  <a:pt x="914400" y="74770"/>
                </a:cubicBezTo>
                <a:cubicBezTo>
                  <a:pt x="894608" y="78728"/>
                  <a:pt x="874496" y="81334"/>
                  <a:pt x="855023" y="86645"/>
                </a:cubicBezTo>
                <a:cubicBezTo>
                  <a:pt x="748278" y="115757"/>
                  <a:pt x="820018" y="102273"/>
                  <a:pt x="724395" y="134147"/>
                </a:cubicBezTo>
                <a:cubicBezTo>
                  <a:pt x="708911" y="139308"/>
                  <a:pt x="692586" y="141538"/>
                  <a:pt x="676893" y="146022"/>
                </a:cubicBezTo>
                <a:cubicBezTo>
                  <a:pt x="664857" y="149461"/>
                  <a:pt x="653142" y="153939"/>
                  <a:pt x="641267" y="157897"/>
                </a:cubicBezTo>
                <a:cubicBezTo>
                  <a:pt x="539167" y="225964"/>
                  <a:pt x="668347" y="144357"/>
                  <a:pt x="570015" y="193523"/>
                </a:cubicBezTo>
                <a:cubicBezTo>
                  <a:pt x="557249" y="199906"/>
                  <a:pt x="546003" y="208978"/>
                  <a:pt x="534389" y="217274"/>
                </a:cubicBezTo>
                <a:cubicBezTo>
                  <a:pt x="499808" y="241975"/>
                  <a:pt x="478520" y="256725"/>
                  <a:pt x="451262" y="288526"/>
                </a:cubicBezTo>
                <a:cubicBezTo>
                  <a:pt x="438381" y="303553"/>
                  <a:pt x="428876" y="321316"/>
                  <a:pt x="415636" y="336027"/>
                </a:cubicBezTo>
                <a:cubicBezTo>
                  <a:pt x="393166" y="360993"/>
                  <a:pt x="344384" y="407279"/>
                  <a:pt x="344384" y="407279"/>
                </a:cubicBezTo>
                <a:cubicBezTo>
                  <a:pt x="340426" y="419154"/>
                  <a:pt x="338107" y="431709"/>
                  <a:pt x="332509" y="442905"/>
                </a:cubicBezTo>
                <a:cubicBezTo>
                  <a:pt x="310396" y="487131"/>
                  <a:pt x="305961" y="474762"/>
                  <a:pt x="273132" y="514157"/>
                </a:cubicBezTo>
                <a:cubicBezTo>
                  <a:pt x="263995" y="525121"/>
                  <a:pt x="258519" y="538819"/>
                  <a:pt x="249382" y="549783"/>
                </a:cubicBezTo>
                <a:cubicBezTo>
                  <a:pt x="193593" y="616731"/>
                  <a:pt x="231631" y="553393"/>
                  <a:pt x="190005" y="621035"/>
                </a:cubicBezTo>
                <a:cubicBezTo>
                  <a:pt x="165811" y="660350"/>
                  <a:pt x="133351" y="695994"/>
                  <a:pt x="118753" y="739788"/>
                </a:cubicBezTo>
                <a:cubicBezTo>
                  <a:pt x="114795" y="751663"/>
                  <a:pt x="112058" y="764018"/>
                  <a:pt x="106878" y="775414"/>
                </a:cubicBezTo>
                <a:cubicBezTo>
                  <a:pt x="92227" y="807646"/>
                  <a:pt x="75211" y="838749"/>
                  <a:pt x="59377" y="870417"/>
                </a:cubicBezTo>
                <a:cubicBezTo>
                  <a:pt x="51460" y="886251"/>
                  <a:pt x="41224" y="901124"/>
                  <a:pt x="35626" y="917918"/>
                </a:cubicBezTo>
                <a:cubicBezTo>
                  <a:pt x="7154" y="1003337"/>
                  <a:pt x="41698" y="896666"/>
                  <a:pt x="11875" y="1001045"/>
                </a:cubicBezTo>
                <a:cubicBezTo>
                  <a:pt x="8436" y="1013081"/>
                  <a:pt x="3958" y="1024796"/>
                  <a:pt x="0" y="1036671"/>
                </a:cubicBezTo>
                <a:cubicBezTo>
                  <a:pt x="3958" y="1127715"/>
                  <a:pt x="-1982" y="1219733"/>
                  <a:pt x="11875" y="1309804"/>
                </a:cubicBezTo>
                <a:cubicBezTo>
                  <a:pt x="14429" y="1326403"/>
                  <a:pt x="36750" y="1332528"/>
                  <a:pt x="47501" y="1345430"/>
                </a:cubicBezTo>
                <a:cubicBezTo>
                  <a:pt x="56638" y="1356394"/>
                  <a:pt x="61160" y="1370964"/>
                  <a:pt x="71252" y="1381056"/>
                </a:cubicBezTo>
                <a:cubicBezTo>
                  <a:pt x="92936" y="1402740"/>
                  <a:pt x="201778" y="1452267"/>
                  <a:pt x="201880" y="1452308"/>
                </a:cubicBezTo>
                <a:cubicBezTo>
                  <a:pt x="431392" y="1544110"/>
                  <a:pt x="147952" y="1432085"/>
                  <a:pt x="296883" y="1487934"/>
                </a:cubicBezTo>
                <a:cubicBezTo>
                  <a:pt x="312539" y="1493805"/>
                  <a:pt x="368536" y="1518172"/>
                  <a:pt x="391886" y="1523560"/>
                </a:cubicBezTo>
                <a:cubicBezTo>
                  <a:pt x="431220" y="1532637"/>
                  <a:pt x="472343" y="1534544"/>
                  <a:pt x="510639" y="1547310"/>
                </a:cubicBezTo>
                <a:cubicBezTo>
                  <a:pt x="529983" y="1553758"/>
                  <a:pt x="575537" y="1569956"/>
                  <a:pt x="593766" y="1571061"/>
                </a:cubicBezTo>
                <a:cubicBezTo>
                  <a:pt x="708419" y="1578009"/>
                  <a:pt x="823356" y="1578978"/>
                  <a:pt x="938151" y="1582936"/>
                </a:cubicBezTo>
                <a:cubicBezTo>
                  <a:pt x="1133605" y="1561219"/>
                  <a:pt x="980398" y="1572381"/>
                  <a:pt x="1270660" y="1582936"/>
                </a:cubicBezTo>
                <a:lnTo>
                  <a:pt x="1698171" y="1594812"/>
                </a:lnTo>
                <a:cubicBezTo>
                  <a:pt x="1880081" y="1613002"/>
                  <a:pt x="1756062" y="1596700"/>
                  <a:pt x="1876301" y="1618562"/>
                </a:cubicBezTo>
                <a:cubicBezTo>
                  <a:pt x="1899991" y="1622869"/>
                  <a:pt x="1924048" y="1625215"/>
                  <a:pt x="1947553" y="1630438"/>
                </a:cubicBezTo>
                <a:cubicBezTo>
                  <a:pt x="1959773" y="1633153"/>
                  <a:pt x="1971143" y="1638874"/>
                  <a:pt x="1983179" y="1642313"/>
                </a:cubicBezTo>
                <a:cubicBezTo>
                  <a:pt x="1998872" y="1646797"/>
                  <a:pt x="2014846" y="1650230"/>
                  <a:pt x="2030680" y="1654188"/>
                </a:cubicBezTo>
                <a:cubicBezTo>
                  <a:pt x="2046514" y="1662105"/>
                  <a:pt x="2061606" y="1671723"/>
                  <a:pt x="2078182" y="1677939"/>
                </a:cubicBezTo>
                <a:cubicBezTo>
                  <a:pt x="2093464" y="1683670"/>
                  <a:pt x="2111085" y="1682515"/>
                  <a:pt x="2125683" y="1689814"/>
                </a:cubicBezTo>
                <a:cubicBezTo>
                  <a:pt x="2246798" y="1750371"/>
                  <a:pt x="2104046" y="1708156"/>
                  <a:pt x="2220686" y="1737315"/>
                </a:cubicBezTo>
                <a:cubicBezTo>
                  <a:pt x="2232561" y="1745232"/>
                  <a:pt x="2243920" y="1753985"/>
                  <a:pt x="2256312" y="1761066"/>
                </a:cubicBezTo>
                <a:cubicBezTo>
                  <a:pt x="2271682" y="1769849"/>
                  <a:pt x="2289408" y="1774527"/>
                  <a:pt x="2303813" y="1784817"/>
                </a:cubicBezTo>
                <a:cubicBezTo>
                  <a:pt x="2332907" y="1805599"/>
                  <a:pt x="2344251" y="1827661"/>
                  <a:pt x="2363189" y="1856069"/>
                </a:cubicBezTo>
                <a:cubicBezTo>
                  <a:pt x="2436186" y="2148038"/>
                  <a:pt x="2365246" y="1849013"/>
                  <a:pt x="2386940" y="2651715"/>
                </a:cubicBezTo>
                <a:cubicBezTo>
                  <a:pt x="2388494" y="2709212"/>
                  <a:pt x="2398511" y="2792696"/>
                  <a:pt x="2410691" y="2853596"/>
                </a:cubicBezTo>
                <a:cubicBezTo>
                  <a:pt x="2417848" y="2889382"/>
                  <a:pt x="2426794" y="2924789"/>
                  <a:pt x="2434441" y="2960474"/>
                </a:cubicBezTo>
                <a:cubicBezTo>
                  <a:pt x="2440086" y="2986816"/>
                  <a:pt x="2449049" y="3039922"/>
                  <a:pt x="2458192" y="3067352"/>
                </a:cubicBezTo>
                <a:cubicBezTo>
                  <a:pt x="2468368" y="3097881"/>
                  <a:pt x="2489144" y="3145268"/>
                  <a:pt x="2505693" y="3174230"/>
                </a:cubicBezTo>
                <a:cubicBezTo>
                  <a:pt x="2512774" y="3186622"/>
                  <a:pt x="2521148" y="3198242"/>
                  <a:pt x="2529444" y="3209856"/>
                </a:cubicBezTo>
                <a:cubicBezTo>
                  <a:pt x="2540948" y="3225961"/>
                  <a:pt x="2551075" y="3243362"/>
                  <a:pt x="2565070" y="3257357"/>
                </a:cubicBezTo>
                <a:cubicBezTo>
                  <a:pt x="2575162" y="3267449"/>
                  <a:pt x="2590604" y="3271016"/>
                  <a:pt x="2600696" y="3281108"/>
                </a:cubicBezTo>
                <a:cubicBezTo>
                  <a:pt x="2665400" y="3345812"/>
                  <a:pt x="2603905" y="3317804"/>
                  <a:pt x="2671948" y="3340484"/>
                </a:cubicBezTo>
                <a:cubicBezTo>
                  <a:pt x="2683823" y="3348401"/>
                  <a:pt x="2695182" y="3357154"/>
                  <a:pt x="2707574" y="3364235"/>
                </a:cubicBezTo>
                <a:cubicBezTo>
                  <a:pt x="2722944" y="3373018"/>
                  <a:pt x="2740063" y="3378604"/>
                  <a:pt x="2755075" y="3387986"/>
                </a:cubicBezTo>
                <a:cubicBezTo>
                  <a:pt x="2906723" y="3482766"/>
                  <a:pt x="2649241" y="3346943"/>
                  <a:pt x="2897579" y="3471113"/>
                </a:cubicBezTo>
                <a:cubicBezTo>
                  <a:pt x="2913413" y="3479030"/>
                  <a:pt x="2927906" y="3490571"/>
                  <a:pt x="2945080" y="3494864"/>
                </a:cubicBezTo>
                <a:cubicBezTo>
                  <a:pt x="2960914" y="3498822"/>
                  <a:pt x="2976949" y="3502049"/>
                  <a:pt x="2992582" y="3506739"/>
                </a:cubicBezTo>
                <a:cubicBezTo>
                  <a:pt x="3016562" y="3513933"/>
                  <a:pt x="3039681" y="3523903"/>
                  <a:pt x="3063834" y="3530490"/>
                </a:cubicBezTo>
                <a:cubicBezTo>
                  <a:pt x="3093167" y="3538490"/>
                  <a:pt x="3167307" y="3549303"/>
                  <a:pt x="3194462" y="3554240"/>
                </a:cubicBezTo>
                <a:cubicBezTo>
                  <a:pt x="3321816" y="3577395"/>
                  <a:pt x="3177653" y="3555231"/>
                  <a:pt x="3336966" y="3577991"/>
                </a:cubicBezTo>
                <a:cubicBezTo>
                  <a:pt x="3412176" y="3574032"/>
                  <a:pt x="3489002" y="3582114"/>
                  <a:pt x="3562597" y="3566115"/>
                </a:cubicBezTo>
                <a:cubicBezTo>
                  <a:pt x="3584478" y="3561358"/>
                  <a:pt x="3596663" y="3536528"/>
                  <a:pt x="3610099" y="3518614"/>
                </a:cubicBezTo>
                <a:cubicBezTo>
                  <a:pt x="3620721" y="3504452"/>
                  <a:pt x="3627494" y="3487636"/>
                  <a:pt x="3633849" y="3471113"/>
                </a:cubicBezTo>
                <a:cubicBezTo>
                  <a:pt x="3662981" y="3395369"/>
                  <a:pt x="3665432" y="3380406"/>
                  <a:pt x="3681351" y="3316734"/>
                </a:cubicBezTo>
                <a:cubicBezTo>
                  <a:pt x="3673434" y="3229648"/>
                  <a:pt x="3661398" y="3142839"/>
                  <a:pt x="3657600" y="3055477"/>
                </a:cubicBezTo>
                <a:cubicBezTo>
                  <a:pt x="3639917" y="2648758"/>
                  <a:pt x="3641139" y="2526976"/>
                  <a:pt x="3657600" y="2164827"/>
                </a:cubicBezTo>
                <a:cubicBezTo>
                  <a:pt x="3658089" y="2154073"/>
                  <a:pt x="3670161" y="1916432"/>
                  <a:pt x="3681351" y="1867944"/>
                </a:cubicBezTo>
                <a:cubicBezTo>
                  <a:pt x="3685332" y="1850695"/>
                  <a:pt x="3698885" y="1837018"/>
                  <a:pt x="3705101" y="1820443"/>
                </a:cubicBezTo>
                <a:cubicBezTo>
                  <a:pt x="3710832" y="1805161"/>
                  <a:pt x="3713436" y="1788874"/>
                  <a:pt x="3716977" y="1772941"/>
                </a:cubicBezTo>
                <a:cubicBezTo>
                  <a:pt x="3721356" y="1753238"/>
                  <a:pt x="3725241" y="1733423"/>
                  <a:pt x="3728852" y="1713565"/>
                </a:cubicBezTo>
                <a:cubicBezTo>
                  <a:pt x="3733159" y="1689875"/>
                  <a:pt x="3734887" y="1665672"/>
                  <a:pt x="3740727" y="1642313"/>
                </a:cubicBezTo>
                <a:cubicBezTo>
                  <a:pt x="3754706" y="1586398"/>
                  <a:pt x="3778752" y="1532910"/>
                  <a:pt x="3788228" y="1476058"/>
                </a:cubicBezTo>
                <a:cubicBezTo>
                  <a:pt x="3802162" y="1392459"/>
                  <a:pt x="3792490" y="1427649"/>
                  <a:pt x="3811979" y="1369180"/>
                </a:cubicBezTo>
                <a:cubicBezTo>
                  <a:pt x="3794205" y="942583"/>
                  <a:pt x="3824062" y="1197923"/>
                  <a:pt x="3788228" y="1036671"/>
                </a:cubicBezTo>
                <a:cubicBezTo>
                  <a:pt x="3783849" y="1016968"/>
                  <a:pt x="3783251" y="996264"/>
                  <a:pt x="3776353" y="977295"/>
                </a:cubicBezTo>
                <a:cubicBezTo>
                  <a:pt x="3749340" y="903010"/>
                  <a:pt x="3743642" y="916352"/>
                  <a:pt x="3705101" y="858541"/>
                </a:cubicBezTo>
                <a:cubicBezTo>
                  <a:pt x="3655309" y="783854"/>
                  <a:pt x="3681262" y="795854"/>
                  <a:pt x="3598223" y="727913"/>
                </a:cubicBezTo>
                <a:cubicBezTo>
                  <a:pt x="3570150" y="704944"/>
                  <a:pt x="3514485" y="679041"/>
                  <a:pt x="3479470" y="668536"/>
                </a:cubicBezTo>
                <a:cubicBezTo>
                  <a:pt x="3427729" y="653014"/>
                  <a:pt x="3420559" y="661917"/>
                  <a:pt x="3372592" y="644786"/>
                </a:cubicBezTo>
                <a:cubicBezTo>
                  <a:pt x="3332442" y="630447"/>
                  <a:pt x="3295645" y="605645"/>
                  <a:pt x="3253839" y="597284"/>
                </a:cubicBezTo>
                <a:cubicBezTo>
                  <a:pt x="3234047" y="593326"/>
                  <a:pt x="3213935" y="590720"/>
                  <a:pt x="3194462" y="585409"/>
                </a:cubicBezTo>
                <a:cubicBezTo>
                  <a:pt x="3170309" y="578822"/>
                  <a:pt x="3146738" y="570214"/>
                  <a:pt x="3123210" y="561658"/>
                </a:cubicBezTo>
                <a:cubicBezTo>
                  <a:pt x="3071275" y="542773"/>
                  <a:pt x="3048017" y="528016"/>
                  <a:pt x="2992582" y="514157"/>
                </a:cubicBezTo>
                <a:cubicBezTo>
                  <a:pt x="2969223" y="508317"/>
                  <a:pt x="2944874" y="507327"/>
                  <a:pt x="2921330" y="502282"/>
                </a:cubicBezTo>
                <a:cubicBezTo>
                  <a:pt x="2746626" y="464846"/>
                  <a:pt x="2908104" y="487617"/>
                  <a:pt x="2719449" y="466656"/>
                </a:cubicBezTo>
                <a:lnTo>
                  <a:pt x="2624447" y="442905"/>
                </a:lnTo>
                <a:cubicBezTo>
                  <a:pt x="2608613" y="438947"/>
                  <a:pt x="2593044" y="433713"/>
                  <a:pt x="2576945" y="431030"/>
                </a:cubicBezTo>
                <a:cubicBezTo>
                  <a:pt x="2553194" y="427071"/>
                  <a:pt x="2529198" y="424377"/>
                  <a:pt x="2505693" y="419154"/>
                </a:cubicBezTo>
                <a:cubicBezTo>
                  <a:pt x="2493473" y="416439"/>
                  <a:pt x="2482383" y="409518"/>
                  <a:pt x="2470067" y="407279"/>
                </a:cubicBezTo>
                <a:cubicBezTo>
                  <a:pt x="2438668" y="401570"/>
                  <a:pt x="2406732" y="399362"/>
                  <a:pt x="2375065" y="395404"/>
                </a:cubicBezTo>
                <a:cubicBezTo>
                  <a:pt x="2363190" y="387487"/>
                  <a:pt x="2352205" y="378036"/>
                  <a:pt x="2339439" y="371653"/>
                </a:cubicBezTo>
                <a:cubicBezTo>
                  <a:pt x="2328243" y="366055"/>
                  <a:pt x="2313588" y="367598"/>
                  <a:pt x="2303813" y="359778"/>
                </a:cubicBezTo>
                <a:cubicBezTo>
                  <a:pt x="2237229" y="306511"/>
                  <a:pt x="2232722" y="294705"/>
                  <a:pt x="2196935" y="241025"/>
                </a:cubicBezTo>
                <a:cubicBezTo>
                  <a:pt x="2185177" y="205752"/>
                  <a:pt x="2177661" y="162374"/>
                  <a:pt x="2149434" y="134147"/>
                </a:cubicBezTo>
                <a:cubicBezTo>
                  <a:pt x="2139342" y="124055"/>
                  <a:pt x="2126926" y="116018"/>
                  <a:pt x="2113808" y="110396"/>
                </a:cubicBezTo>
                <a:cubicBezTo>
                  <a:pt x="2098806" y="103967"/>
                  <a:pt x="2081999" y="103005"/>
                  <a:pt x="2066306" y="98521"/>
                </a:cubicBezTo>
                <a:cubicBezTo>
                  <a:pt x="2054270" y="95082"/>
                  <a:pt x="2042824" y="89681"/>
                  <a:pt x="2030680" y="86645"/>
                </a:cubicBezTo>
                <a:cubicBezTo>
                  <a:pt x="2011099" y="81750"/>
                  <a:pt x="1990885" y="79665"/>
                  <a:pt x="1971304" y="74770"/>
                </a:cubicBezTo>
                <a:cubicBezTo>
                  <a:pt x="1959160" y="71734"/>
                  <a:pt x="1935678" y="62895"/>
                  <a:pt x="1935678" y="628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71" name="直线箭头连接符 70"/>
          <p:cNvCxnSpPr/>
          <p:nvPr/>
        </p:nvCxnSpPr>
        <p:spPr>
          <a:xfrm>
            <a:off x="5086421" y="3864052"/>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022525" y="3528165"/>
            <a:ext cx="301686" cy="369332"/>
          </a:xfrm>
          <a:prstGeom prst="rect">
            <a:avLst/>
          </a:prstGeom>
          <a:noFill/>
        </p:spPr>
        <p:txBody>
          <a:bodyPr wrap="none" rtlCol="0">
            <a:spAutoFit/>
          </a:bodyPr>
          <a:lstStyle/>
          <a:p>
            <a:r>
              <a:rPr kumimoji="1" lang="en-US" altLang="zh-CN" dirty="0"/>
              <a:t>9</a:t>
            </a:r>
            <a:endParaRPr kumimoji="1" lang="zh-CN" altLang="en-US" dirty="0"/>
          </a:p>
        </p:txBody>
      </p:sp>
    </p:spTree>
    <p:extLst>
      <p:ext uri="{BB962C8B-B14F-4D97-AF65-F5344CB8AC3E}">
        <p14:creationId xmlns:p14="http://schemas.microsoft.com/office/powerpoint/2010/main" val="15732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92274092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(2,4)6,(3,6)15}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69151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126143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{0,3,1,5,2,4}</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{(0,3)5,(3,1)3,(3,5)7,(5,2)2,(2,4)6}</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1727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0789027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{0,3,1,5,2,4,6}</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{(0,3)5,(3,1)3,(3,5)7,(5,2)2,(2,4)6,(3,6)15}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13264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3" name="图片 2"/>
          <p:cNvPicPr>
            <a:picLocks noChangeAspect="1"/>
          </p:cNvPicPr>
          <p:nvPr/>
        </p:nvPicPr>
        <p:blipFill>
          <a:blip r:embed="rId2"/>
          <a:stretch>
            <a:fillRect/>
          </a:stretch>
        </p:blipFill>
        <p:spPr>
          <a:xfrm>
            <a:off x="1663276" y="980728"/>
            <a:ext cx="5778598" cy="5703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0801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3" y="1052737"/>
            <a:ext cx="8723587" cy="5328591"/>
            <a:chOff x="168893" y="1268760"/>
            <a:chExt cx="8723587" cy="4305773"/>
          </a:xfrm>
          <a:gradFill>
            <a:gsLst>
              <a:gs pos="0">
                <a:schemeClr val="bg1"/>
              </a:gs>
              <a:gs pos="98000">
                <a:srgbClr val="02BAF8"/>
              </a:gs>
            </a:gsLst>
            <a:lin ang="9600000" scaled="0"/>
          </a:gradFill>
        </p:grpSpPr>
        <p:sp>
          <p:nvSpPr>
            <p:cNvPr id="13" name="任意多边形: 形状 8"/>
            <p:cNvSpPr/>
            <p:nvPr/>
          </p:nvSpPr>
          <p:spPr>
            <a:xfrm flipH="1">
              <a:off x="168893" y="1268760"/>
              <a:ext cx="649133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a:t>
              </a:r>
              <a:r>
                <a:rPr lang="zh-CN" altLang="en-US" sz="2400">
                  <a:latin typeface="Microsoft YaHei" charset="-122"/>
                  <a:ea typeface="Microsoft YaHei" charset="-122"/>
                  <a:cs typeface="Microsoft YaHei" charset="-122"/>
                </a:rPr>
                <a:t>算法：克鲁斯卡尔算法</a:t>
              </a:r>
              <a:r>
                <a:rPr lang="zh-CN" altLang="en-US" sz="2400" dirty="0">
                  <a:latin typeface="Microsoft YaHei" charset="-122"/>
                  <a:ea typeface="Microsoft YaHei" charset="-122"/>
                  <a:cs typeface="Microsoft YaHei" charset="-122"/>
                </a:rPr>
                <a:t>求图的最小生成树</a:t>
              </a: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的初值为</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的初值为空：</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）把</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中的边按权值从小到大排列；</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）从已排序的边集中选择权值最小，且加入生成树</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不会形成回路的边；</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）重复（</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）直至找到</a:t>
              </a:r>
              <a:r>
                <a:rPr kumimoji="1" lang="en-US" altLang="zh-CN" sz="2400" dirty="0">
                  <a:solidFill>
                    <a:schemeClr val="tx1"/>
                  </a:solidFill>
                  <a:latin typeface="Microsoft YaHei" charset="-122"/>
                  <a:ea typeface="Microsoft YaHei" charset="-122"/>
                  <a:cs typeface="Microsoft YaHei" charset="-122"/>
                </a:rPr>
                <a:t>n-1</a:t>
              </a:r>
              <a:r>
                <a:rPr kumimoji="1" lang="zh-CN" altLang="en-US" sz="2400" dirty="0">
                  <a:solidFill>
                    <a:schemeClr val="tx1"/>
                  </a:solidFill>
                  <a:latin typeface="Microsoft YaHei" charset="-122"/>
                  <a:ea typeface="Microsoft YaHei" charset="-122"/>
                  <a:cs typeface="Microsoft YaHei" charset="-122"/>
                </a:rPr>
                <a:t>条边结束</a:t>
              </a:r>
            </a:p>
          </p:txBody>
        </p:sp>
      </p:grpSp>
      <p:sp>
        <p:nvSpPr>
          <p:cNvPr id="3" name="框架 2"/>
          <p:cNvSpPr/>
          <p:nvPr/>
        </p:nvSpPr>
        <p:spPr>
          <a:xfrm>
            <a:off x="2581" y="3401803"/>
            <a:ext cx="9036496" cy="1035309"/>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373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
          <p:cNvGraphicFramePr>
            <a:graphicFrameLocks noChangeAspect="1"/>
          </p:cNvGraphicFramePr>
          <p:nvPr>
            <p:extLst>
              <p:ext uri="{D42A27DB-BD31-4B8C-83A1-F6EECF244321}">
                <p14:modId xmlns:p14="http://schemas.microsoft.com/office/powerpoint/2010/main" val="2889464725"/>
              </p:ext>
            </p:extLst>
          </p:nvPr>
        </p:nvGraphicFramePr>
        <p:xfrm>
          <a:off x="2707596" y="3689176"/>
          <a:ext cx="2671763" cy="3124200"/>
        </p:xfrm>
        <a:graphic>
          <a:graphicData uri="http://schemas.openxmlformats.org/presentationml/2006/ole">
            <mc:AlternateContent xmlns:mc="http://schemas.openxmlformats.org/markup-compatibility/2006">
              <mc:Choice xmlns:v="urn:schemas-microsoft-com:vml" Requires="v">
                <p:oleObj spid="_x0000_s7241"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2707596" y="3689176"/>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28" name="线形标注 1 (带边框和强调线) 27"/>
          <p:cNvSpPr/>
          <p:nvPr/>
        </p:nvSpPr>
        <p:spPr>
          <a:xfrm>
            <a:off x="5751109" y="5478036"/>
            <a:ext cx="2592288" cy="648072"/>
          </a:xfrm>
          <a:prstGeom prst="accentBorderCallout1">
            <a:avLst>
              <a:gd name="adj1" fmla="val 71292"/>
              <a:gd name="adj2" fmla="val -5451"/>
              <a:gd name="adj3" fmla="val 79202"/>
              <a:gd name="adj4" fmla="val -79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的出边</a:t>
            </a:r>
          </a:p>
        </p:txBody>
      </p:sp>
      <p:sp>
        <p:nvSpPr>
          <p:cNvPr id="29" name="线形标注 1 (带边框和强调线) 28"/>
          <p:cNvSpPr/>
          <p:nvPr/>
        </p:nvSpPr>
        <p:spPr>
          <a:xfrm>
            <a:off x="157350" y="4401110"/>
            <a:ext cx="2010900" cy="648072"/>
          </a:xfrm>
          <a:prstGeom prst="accentBorderCallout1">
            <a:avLst>
              <a:gd name="adj1" fmla="val 75212"/>
              <a:gd name="adj2" fmla="val 104780"/>
              <a:gd name="adj3" fmla="val 82503"/>
              <a:gd name="adj4" fmla="val 16950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的入边</a:t>
            </a:r>
          </a:p>
        </p:txBody>
      </p:sp>
      <p:sp>
        <p:nvSpPr>
          <p:cNvPr id="30" name="线形标注 1 (带边框和强调线) 29"/>
          <p:cNvSpPr/>
          <p:nvPr/>
        </p:nvSpPr>
        <p:spPr>
          <a:xfrm>
            <a:off x="5758214" y="3506034"/>
            <a:ext cx="3030489" cy="648072"/>
          </a:xfrm>
          <a:prstGeom prst="accentBorderCallout1">
            <a:avLst>
              <a:gd name="adj1" fmla="val 86970"/>
              <a:gd name="adj2" fmla="val -3981"/>
              <a:gd name="adj3" fmla="val 110099"/>
              <a:gd name="adj4" fmla="val -1517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的出边邻接点</a:t>
            </a:r>
          </a:p>
        </p:txBody>
      </p:sp>
      <p:cxnSp>
        <p:nvCxnSpPr>
          <p:cNvPr id="32" name="直线连接符 31"/>
          <p:cNvCxnSpPr/>
          <p:nvPr/>
        </p:nvCxnSpPr>
        <p:spPr>
          <a:xfrm flipH="1" flipV="1">
            <a:off x="4788024" y="5142428"/>
            <a:ext cx="809127" cy="501936"/>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组 40"/>
          <p:cNvGrpSpPr/>
          <p:nvPr/>
        </p:nvGrpSpPr>
        <p:grpSpPr>
          <a:xfrm>
            <a:off x="152610" y="1076412"/>
            <a:ext cx="5643526" cy="646332"/>
            <a:chOff x="179512" y="1076412"/>
            <a:chExt cx="5643526" cy="646332"/>
          </a:xfrm>
        </p:grpSpPr>
        <p:sp>
          <p:nvSpPr>
            <p:cNvPr id="35" name="文本框 34"/>
            <p:cNvSpPr txBox="1"/>
            <p:nvPr/>
          </p:nvSpPr>
          <p:spPr>
            <a:xfrm>
              <a:off x="179512" y="1076412"/>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顶点的出边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入边</a:t>
              </a:r>
              <a:endParaRPr kumimoji="1" lang="en-US" altLang="zh-CN" sz="3600" dirty="0">
                <a:solidFill>
                  <a:srgbClr val="02BAF8"/>
                </a:solidFill>
                <a:latin typeface="Microsoft YaHei" charset="-122"/>
                <a:ea typeface="Microsoft YaHei" charset="-122"/>
                <a:cs typeface="Microsoft YaHei" charset="-122"/>
              </a:endParaRPr>
            </a:p>
          </p:txBody>
        </p:sp>
        <p:cxnSp>
          <p:nvCxnSpPr>
            <p:cNvPr id="36" name="直线连接符 35"/>
            <p:cNvCxnSpPr>
              <a:cxnSpLocks/>
            </p:cNvCxnSpPr>
            <p:nvPr/>
          </p:nvCxnSpPr>
          <p:spPr>
            <a:xfrm flipH="1">
              <a:off x="3883076" y="1110800"/>
              <a:ext cx="6424" cy="60820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38307" y="1076413"/>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cxnSp>
        <p:nvCxnSpPr>
          <p:cNvPr id="45" name="直线连接符 44"/>
          <p:cNvCxnSpPr>
            <a:cxnSpLocks/>
          </p:cNvCxnSpPr>
          <p:nvPr/>
        </p:nvCxnSpPr>
        <p:spPr>
          <a:xfrm flipH="1" flipV="1">
            <a:off x="2335846" y="4691332"/>
            <a:ext cx="2020134" cy="33815"/>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9" name="线形标注 1 (带边框和强调线) 48"/>
              <p:cNvSpPr/>
              <p:nvPr/>
            </p:nvSpPr>
            <p:spPr>
              <a:xfrm>
                <a:off x="5870698" y="4450618"/>
                <a:ext cx="2258647" cy="648072"/>
              </a:xfrm>
              <a:prstGeom prst="accentBorderCallout1">
                <a:avLst>
                  <a:gd name="adj1" fmla="val 71292"/>
                  <a:gd name="adj2" fmla="val -5451"/>
                  <a:gd name="adj3" fmla="val 9379"/>
                  <a:gd name="adj4" fmla="val -3059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的终点</a:t>
                </a:r>
              </a:p>
            </p:txBody>
          </p:sp>
        </mc:Choice>
        <mc:Fallback xmlns="">
          <p:sp>
            <p:nvSpPr>
              <p:cNvPr id="49" name="线形标注 1 (带边框和强调线) 48"/>
              <p:cNvSpPr>
                <a:spLocks noRot="1" noChangeAspect="1" noMove="1" noResize="1" noEditPoints="1" noAdjustHandles="1" noChangeArrowheads="1" noChangeShapeType="1" noTextEdit="1"/>
              </p:cNvSpPr>
              <p:nvPr/>
            </p:nvSpPr>
            <p:spPr>
              <a:xfrm>
                <a:off x="5870698" y="4450618"/>
                <a:ext cx="2258647" cy="648072"/>
              </a:xfrm>
              <a:prstGeom prst="accentBorderCallout1">
                <a:avLst>
                  <a:gd name="adj1" fmla="val 71292"/>
                  <a:gd name="adj2" fmla="val -5451"/>
                  <a:gd name="adj3" fmla="val 9379"/>
                  <a:gd name="adj4" fmla="val -30594"/>
                </a:avLst>
              </a:prstGeom>
              <a:blipFill>
                <a:blip r:embed="rId5"/>
                <a:stretch>
                  <a:fillRect r="-2553" b="-5556"/>
                </a:stretch>
              </a:blipFill>
              <a:ln>
                <a:solidFill>
                  <a:srgbClr val="8FC74D"/>
                </a:solidFill>
              </a:ln>
            </p:spPr>
            <p:txBody>
              <a:bodyPr/>
              <a:lstStyle/>
              <a:p>
                <a:r>
                  <a:rPr lang="zh-CN" altLang="en-US">
                    <a:noFill/>
                  </a:rPr>
                  <a:t> </a:t>
                </a:r>
              </a:p>
            </p:txBody>
          </p:sp>
        </mc:Fallback>
      </mc:AlternateContent>
      <p:sp>
        <p:nvSpPr>
          <p:cNvPr id="50" name="线形标注 1 (带边框和强调线) 49"/>
          <p:cNvSpPr/>
          <p:nvPr/>
        </p:nvSpPr>
        <p:spPr>
          <a:xfrm>
            <a:off x="56416" y="5509845"/>
            <a:ext cx="3030489" cy="648072"/>
          </a:xfrm>
          <a:prstGeom prst="accentBorderCallout1">
            <a:avLst>
              <a:gd name="adj1" fmla="val 63965"/>
              <a:gd name="adj2" fmla="val 102883"/>
              <a:gd name="adj3" fmla="val 5620"/>
              <a:gd name="adj4" fmla="val 12364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B</a:t>
            </a:r>
            <a:r>
              <a:rPr kumimoji="1" lang="zh-CN" altLang="en-US" sz="2400" dirty="0">
                <a:solidFill>
                  <a:schemeClr val="bg1"/>
                </a:solidFill>
                <a:latin typeface="Microsoft YaHei" charset="-122"/>
                <a:ea typeface="Microsoft YaHei" charset="-122"/>
                <a:cs typeface="Microsoft YaHei" charset="-122"/>
              </a:rPr>
              <a:t>的入边邻接点</a:t>
            </a:r>
          </a:p>
        </p:txBody>
      </p:sp>
      <mc:AlternateContent xmlns:mc="http://schemas.openxmlformats.org/markup-compatibility/2006" xmlns:a14="http://schemas.microsoft.com/office/drawing/2010/main">
        <mc:Choice Requires="a14">
          <p:sp>
            <p:nvSpPr>
              <p:cNvPr id="26" name="线形标注 1 (带边框和强调线) 25">
                <a:extLst>
                  <a:ext uri="{FF2B5EF4-FFF2-40B4-BE49-F238E27FC236}">
                    <a16:creationId xmlns:a16="http://schemas.microsoft.com/office/drawing/2014/main" id="{9EA6F6A0-8B4D-2442-AED4-5C85F632F33D}"/>
                  </a:ext>
                </a:extLst>
              </p:cNvPr>
              <p:cNvSpPr/>
              <p:nvPr/>
            </p:nvSpPr>
            <p:spPr>
              <a:xfrm>
                <a:off x="179512" y="3281036"/>
                <a:ext cx="2258647" cy="648072"/>
              </a:xfrm>
              <a:prstGeom prst="accentBorderCallout1">
                <a:avLst>
                  <a:gd name="adj1" fmla="val 53896"/>
                  <a:gd name="adj2" fmla="val 105465"/>
                  <a:gd name="adj3" fmla="val 295436"/>
                  <a:gd name="adj4" fmla="val 16683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的起点</a:t>
                </a:r>
              </a:p>
            </p:txBody>
          </p:sp>
        </mc:Choice>
        <mc:Fallback xmlns="">
          <p:sp>
            <p:nvSpPr>
              <p:cNvPr id="26" name="线形标注 1 (带边框和强调线) 25">
                <a:extLst>
                  <a:ext uri="{FF2B5EF4-FFF2-40B4-BE49-F238E27FC236}">
                    <a16:creationId xmlns:a16="http://schemas.microsoft.com/office/drawing/2014/main" id="{9EA6F6A0-8B4D-2442-AED4-5C85F632F33D}"/>
                  </a:ext>
                </a:extLst>
              </p:cNvPr>
              <p:cNvSpPr>
                <a:spLocks noRot="1" noChangeAspect="1" noMove="1" noResize="1" noEditPoints="1" noAdjustHandles="1" noChangeArrowheads="1" noChangeShapeType="1" noTextEdit="1"/>
              </p:cNvSpPr>
              <p:nvPr/>
            </p:nvSpPr>
            <p:spPr>
              <a:xfrm>
                <a:off x="179512" y="3281036"/>
                <a:ext cx="2258647" cy="648072"/>
              </a:xfrm>
              <a:prstGeom prst="accentBorderCallout1">
                <a:avLst>
                  <a:gd name="adj1" fmla="val 53896"/>
                  <a:gd name="adj2" fmla="val 105465"/>
                  <a:gd name="adj3" fmla="val 295436"/>
                  <a:gd name="adj4" fmla="val 166837"/>
                </a:avLst>
              </a:prstGeom>
              <a:blipFill>
                <a:blip r:embed="rId6"/>
                <a:stretch>
                  <a:fillRect l="-1667"/>
                </a:stretch>
              </a:blipFill>
              <a:ln>
                <a:solidFill>
                  <a:srgbClr val="8FC74D"/>
                </a:solidFill>
              </a:ln>
            </p:spPr>
            <p:txBody>
              <a:bodyPr/>
              <a:lstStyle/>
              <a:p>
                <a:r>
                  <a:rPr lang="zh-CN" altLang="en-US">
                    <a:noFill/>
                  </a:rPr>
                  <a:t> </a:t>
                </a:r>
              </a:p>
            </p:txBody>
          </p:sp>
        </mc:Fallback>
      </mc:AlternateContent>
      <p:grpSp>
        <p:nvGrpSpPr>
          <p:cNvPr id="27" name="组 40">
            <a:extLst>
              <a:ext uri="{FF2B5EF4-FFF2-40B4-BE49-F238E27FC236}">
                <a16:creationId xmlns:a16="http://schemas.microsoft.com/office/drawing/2014/main" id="{E7CA6242-55D7-F54D-A1D1-7F10FF799F27}"/>
              </a:ext>
            </a:extLst>
          </p:cNvPr>
          <p:cNvGrpSpPr/>
          <p:nvPr/>
        </p:nvGrpSpPr>
        <p:grpSpPr>
          <a:xfrm>
            <a:off x="35496" y="2422629"/>
            <a:ext cx="3816424" cy="646331"/>
            <a:chOff x="32172" y="998393"/>
            <a:chExt cx="3816424" cy="646331"/>
          </a:xfrm>
        </p:grpSpPr>
        <p:cxnSp>
          <p:nvCxnSpPr>
            <p:cNvPr id="33" name="直线连接符 32">
              <a:extLst>
                <a:ext uri="{FF2B5EF4-FFF2-40B4-BE49-F238E27FC236}">
                  <a16:creationId xmlns:a16="http://schemas.microsoft.com/office/drawing/2014/main" id="{BC3811FC-82C4-B74A-90E6-84B0CDFBE6E2}"/>
                </a:ext>
              </a:extLst>
            </p:cNvPr>
            <p:cNvCxnSpPr>
              <a:cxnSpLocks/>
            </p:cNvCxnSpPr>
            <p:nvPr/>
          </p:nvCxnSpPr>
          <p:spPr>
            <a:xfrm>
              <a:off x="3848596" y="1110800"/>
              <a:ext cx="0" cy="5339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B8782C0-3861-5947-A756-020EEDE92326}"/>
                </a:ext>
              </a:extLst>
            </p:cNvPr>
            <p:cNvSpPr txBox="1"/>
            <p:nvPr/>
          </p:nvSpPr>
          <p:spPr>
            <a:xfrm>
              <a:off x="32172" y="998393"/>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边的起点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终点</a:t>
              </a:r>
            </a:p>
          </p:txBody>
        </p:sp>
      </p:grpSp>
      <p:grpSp>
        <p:nvGrpSpPr>
          <p:cNvPr id="44" name="组 14">
            <a:extLst>
              <a:ext uri="{FF2B5EF4-FFF2-40B4-BE49-F238E27FC236}">
                <a16:creationId xmlns:a16="http://schemas.microsoft.com/office/drawing/2014/main" id="{C6ED068A-DAA1-DD4F-8E7C-E87135275CA6}"/>
              </a:ext>
            </a:extLst>
          </p:cNvPr>
          <p:cNvGrpSpPr/>
          <p:nvPr/>
        </p:nvGrpSpPr>
        <p:grpSpPr>
          <a:xfrm>
            <a:off x="5703857" y="1005444"/>
            <a:ext cx="2910935" cy="1141282"/>
            <a:chOff x="6438618" y="39007"/>
            <a:chExt cx="1150404" cy="748084"/>
          </a:xfrm>
        </p:grpSpPr>
        <p:sp>
          <p:nvSpPr>
            <p:cNvPr id="46" name="上箭头 45">
              <a:extLst>
                <a:ext uri="{FF2B5EF4-FFF2-40B4-BE49-F238E27FC236}">
                  <a16:creationId xmlns:a16="http://schemas.microsoft.com/office/drawing/2014/main" id="{58EBBD1F-7130-0C48-94DC-28E0AC19D00C}"/>
                </a:ext>
              </a:extLst>
            </p:cNvPr>
            <p:cNvSpPr/>
            <p:nvPr/>
          </p:nvSpPr>
          <p:spPr>
            <a:xfrm rot="5400000">
              <a:off x="6639778" y="-162153"/>
              <a:ext cx="748084" cy="1150404"/>
            </a:xfrm>
            <a:prstGeom prst="upArrow">
              <a:avLst>
                <a:gd name="adj1" fmla="val 81319"/>
                <a:gd name="adj2" fmla="val 5664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47" name="上箭头 4">
              <a:extLst>
                <a:ext uri="{FF2B5EF4-FFF2-40B4-BE49-F238E27FC236}">
                  <a16:creationId xmlns:a16="http://schemas.microsoft.com/office/drawing/2014/main" id="{C59BFFCB-58B6-7D4A-AB48-0EABF3C59C32}"/>
                </a:ext>
              </a:extLst>
            </p:cNvPr>
            <p:cNvSpPr/>
            <p:nvPr/>
          </p:nvSpPr>
          <p:spPr>
            <a:xfrm>
              <a:off x="6447869" y="125764"/>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有向图</a:t>
              </a:r>
            </a:p>
          </p:txBody>
        </p:sp>
      </p:grpSp>
      <p:grpSp>
        <p:nvGrpSpPr>
          <p:cNvPr id="48" name="组 40">
            <a:extLst>
              <a:ext uri="{FF2B5EF4-FFF2-40B4-BE49-F238E27FC236}">
                <a16:creationId xmlns:a16="http://schemas.microsoft.com/office/drawing/2014/main" id="{6FE34867-56BC-164B-BB86-3C14AC7489B9}"/>
              </a:ext>
            </a:extLst>
          </p:cNvPr>
          <p:cNvGrpSpPr/>
          <p:nvPr/>
        </p:nvGrpSpPr>
        <p:grpSpPr>
          <a:xfrm>
            <a:off x="152610" y="1778923"/>
            <a:ext cx="5643526" cy="666657"/>
            <a:chOff x="179512" y="1076412"/>
            <a:chExt cx="5643526" cy="666657"/>
          </a:xfrm>
        </p:grpSpPr>
        <p:sp>
          <p:nvSpPr>
            <p:cNvPr id="51" name="文本框 50">
              <a:extLst>
                <a:ext uri="{FF2B5EF4-FFF2-40B4-BE49-F238E27FC236}">
                  <a16:creationId xmlns:a16="http://schemas.microsoft.com/office/drawing/2014/main" id="{D3480F9C-6AD0-F44F-9C82-15D9255F4EB5}"/>
                </a:ext>
              </a:extLst>
            </p:cNvPr>
            <p:cNvSpPr txBox="1"/>
            <p:nvPr/>
          </p:nvSpPr>
          <p:spPr>
            <a:xfrm>
              <a:off x="179512" y="1076412"/>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出边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入边邻接点</a:t>
              </a:r>
            </a:p>
          </p:txBody>
        </p:sp>
        <p:cxnSp>
          <p:nvCxnSpPr>
            <p:cNvPr id="52" name="直线连接符 51">
              <a:extLst>
                <a:ext uri="{FF2B5EF4-FFF2-40B4-BE49-F238E27FC236}">
                  <a16:creationId xmlns:a16="http://schemas.microsoft.com/office/drawing/2014/main" id="{84D974C4-9849-AC49-9C68-504D1A854CA1}"/>
                </a:ext>
              </a:extLst>
            </p:cNvPr>
            <p:cNvCxnSpPr>
              <a:cxnSpLocks/>
            </p:cNvCxnSpPr>
            <p:nvPr/>
          </p:nvCxnSpPr>
          <p:spPr>
            <a:xfrm>
              <a:off x="3889500" y="1110800"/>
              <a:ext cx="0" cy="63226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2869C71-0338-DD41-A0DC-EAC44245B9D0}"/>
                </a:ext>
              </a:extLst>
            </p:cNvPr>
            <p:cNvSpPr/>
            <p:nvPr/>
          </p:nvSpPr>
          <p:spPr>
            <a:xfrm>
              <a:off x="5638307" y="1076413"/>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511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49" grpId="0" animBg="1"/>
      <p:bldP spid="50" grpId="0" animBg="1"/>
      <p:bldP spid="2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如何找到不会形成回路的边</a:t>
              </a:r>
            </a:p>
          </p:txBody>
        </p:sp>
      </p:grpSp>
      <p:sp>
        <p:nvSpPr>
          <p:cNvPr id="15" name="文本框 14"/>
          <p:cNvSpPr txBox="1"/>
          <p:nvPr/>
        </p:nvSpPr>
        <p:spPr>
          <a:xfrm>
            <a:off x="656170" y="2081974"/>
            <a:ext cx="808195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在算法过程中将不连通的边划分为不同的集合</a:t>
            </a:r>
          </a:p>
        </p:txBody>
      </p:sp>
      <p:sp>
        <p:nvSpPr>
          <p:cNvPr id="16" name="文本框 15"/>
          <p:cNvSpPr txBox="1"/>
          <p:nvPr/>
        </p:nvSpPr>
        <p:spPr>
          <a:xfrm>
            <a:off x="658530" y="2708920"/>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若一条边连接不同集合中的顶点，则不会形成回路，否则会形成回路</a:t>
            </a:r>
          </a:p>
        </p:txBody>
      </p:sp>
    </p:spTree>
    <p:extLst>
      <p:ext uri="{BB962C8B-B14F-4D97-AF65-F5344CB8AC3E}">
        <p14:creationId xmlns:p14="http://schemas.microsoft.com/office/powerpoint/2010/main" val="1534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Group 2"/>
          <p:cNvGrpSpPr>
            <a:grpSpLocks/>
          </p:cNvGrpSpPr>
          <p:nvPr/>
        </p:nvGrpSpPr>
        <p:grpSpPr bwMode="auto">
          <a:xfrm>
            <a:off x="381000" y="785192"/>
            <a:ext cx="3733800" cy="2854325"/>
            <a:chOff x="336" y="1562"/>
            <a:chExt cx="2352" cy="1798"/>
          </a:xfrm>
        </p:grpSpPr>
        <p:sp>
          <p:nvSpPr>
            <p:cNvPr id="13" name="Oval 3"/>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14" name="Oval 4"/>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17" name="Oval 5"/>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8" name="Oval 6"/>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9" name="Oval 7"/>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20" name="Oval 8"/>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21" name="Line 9"/>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22" name="Line 10"/>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23" name="Line 11"/>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24" name="Line 12"/>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25" name="Line 13"/>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26" name="Line 14"/>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27" name="Line 15"/>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8" name="Line 16"/>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9" name="Line 17"/>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30" name="Line 18"/>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31" name="Text Box 19"/>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32" name="Text Box 20"/>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33" name="Text Box 21"/>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34" name="Text Box 22"/>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35" name="Text Box 23"/>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36" name="Text Box 24"/>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37" name="Text Box 25"/>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8" name="Text Box 26"/>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9" name="Text Box 27"/>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40" name="Text Box 28"/>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41" name="Text Box 42"/>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42" name="Text Box 43"/>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43" name="Text Box 44"/>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44" name="Text Box 45"/>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45" name="Text Box 46"/>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46" name="Group 171"/>
          <p:cNvGraphicFramePr>
            <a:graphicFrameLocks noGrp="1"/>
          </p:cNvGraphicFramePr>
          <p:nvPr>
            <p:extLst>
              <p:ext uri="{D42A27DB-BD31-4B8C-83A1-F6EECF244321}">
                <p14:modId xmlns:p14="http://schemas.microsoft.com/office/powerpoint/2010/main" val="1088025326"/>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7" name="Group 462"/>
          <p:cNvGraphicFramePr>
            <a:graphicFrameLocks noGrp="1"/>
          </p:cNvGraphicFramePr>
          <p:nvPr>
            <p:extLst>
              <p:ext uri="{D42A27DB-BD31-4B8C-83A1-F6EECF244321}">
                <p14:modId xmlns:p14="http://schemas.microsoft.com/office/powerpoint/2010/main" val="618399877"/>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8" name="Line 463"/>
          <p:cNvSpPr>
            <a:spLocks noChangeShapeType="1"/>
          </p:cNvSpPr>
          <p:nvPr/>
        </p:nvSpPr>
        <p:spPr bwMode="auto">
          <a:xfrm flipV="1">
            <a:off x="21336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9" name="Group 469"/>
          <p:cNvGrpSpPr>
            <a:grpSpLocks/>
          </p:cNvGrpSpPr>
          <p:nvPr/>
        </p:nvGrpSpPr>
        <p:grpSpPr bwMode="auto">
          <a:xfrm>
            <a:off x="4286250" y="1318592"/>
            <a:ext cx="666750" cy="457200"/>
            <a:chOff x="2652" y="480"/>
            <a:chExt cx="420" cy="288"/>
          </a:xfrm>
        </p:grpSpPr>
        <p:sp>
          <p:nvSpPr>
            <p:cNvPr id="50" name="Line 464"/>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51" name="Text Box 465"/>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52" name="Group 468"/>
          <p:cNvGrpSpPr>
            <a:grpSpLocks/>
          </p:cNvGrpSpPr>
          <p:nvPr/>
        </p:nvGrpSpPr>
        <p:grpSpPr bwMode="auto">
          <a:xfrm>
            <a:off x="8382000" y="3375992"/>
            <a:ext cx="685800" cy="457200"/>
            <a:chOff x="2688" y="1344"/>
            <a:chExt cx="432" cy="288"/>
          </a:xfrm>
        </p:grpSpPr>
        <p:sp>
          <p:nvSpPr>
            <p:cNvPr id="53" name="Line 466"/>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54" name="Text Box 467"/>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3" name="文本框 2"/>
          <p:cNvSpPr txBox="1"/>
          <p:nvPr/>
        </p:nvSpPr>
        <p:spPr>
          <a:xfrm>
            <a:off x="1091101" y="3952552"/>
            <a:ext cx="287129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{0},{1},{2},{3},{4},{5}</a:t>
            </a:r>
            <a:endParaRPr kumimoji="1" lang="zh-CN" altLang="en-US" sz="2400" dirty="0">
              <a:latin typeface="Microsoft YaHei" charset="-122"/>
              <a:ea typeface="Microsoft YaHei" charset="-122"/>
              <a:cs typeface="Microsoft YaHei" charset="-122"/>
            </a:endParaRPr>
          </a:p>
        </p:txBody>
      </p:sp>
      <p:sp>
        <p:nvSpPr>
          <p:cNvPr id="6" name="文本框 5">
            <a:extLst>
              <a:ext uri="{FF2B5EF4-FFF2-40B4-BE49-F238E27FC236}">
                <a16:creationId xmlns:a16="http://schemas.microsoft.com/office/drawing/2014/main" id="{B6F6251C-7B73-1B47-831D-0390D58CACE7}"/>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
        <p:nvSpPr>
          <p:cNvPr id="7" name="矩形标注 6">
            <a:extLst>
              <a:ext uri="{FF2B5EF4-FFF2-40B4-BE49-F238E27FC236}">
                <a16:creationId xmlns:a16="http://schemas.microsoft.com/office/drawing/2014/main" id="{4D099CDE-533E-BB4B-8A1F-835F4D460E2E}"/>
              </a:ext>
            </a:extLst>
          </p:cNvPr>
          <p:cNvSpPr/>
          <p:nvPr/>
        </p:nvSpPr>
        <p:spPr>
          <a:xfrm>
            <a:off x="251520" y="1540842"/>
            <a:ext cx="3787080" cy="1641475"/>
          </a:xfrm>
          <a:prstGeom prst="wedgeRectCallout">
            <a:avLst>
              <a:gd name="adj1" fmla="val 74903"/>
              <a:gd name="adj2" fmla="val 2318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布尔型矩阵</a:t>
            </a:r>
            <a:endParaRPr kumimoji="1" lang="en-US" altLang="zh-CN" sz="2000"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行，表示第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个连通子图</a:t>
            </a:r>
            <a:endParaRPr kumimoji="1" lang="en-US" altLang="zh-CN" sz="2000"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其中个列下标</a:t>
            </a:r>
            <a:r>
              <a:rPr kumimoji="1" lang="en-US" altLang="zh-CN" sz="2000" dirty="0">
                <a:solidFill>
                  <a:schemeClr val="tx1"/>
                </a:solidFill>
                <a:latin typeface="Microsoft YaHei" panose="020B0503020204020204" pitchFamily="34" charset="-122"/>
                <a:ea typeface="Microsoft YaHei" panose="020B0503020204020204" pitchFamily="34" charset="-122"/>
              </a:rPr>
              <a:t>j</a:t>
            </a:r>
            <a:r>
              <a:rPr kumimoji="1" lang="zh-CN" altLang="en-US" sz="2000" dirty="0">
                <a:solidFill>
                  <a:schemeClr val="tx1"/>
                </a:solidFill>
                <a:latin typeface="Microsoft YaHei" panose="020B0503020204020204" pitchFamily="34" charset="-122"/>
                <a:ea typeface="Microsoft YaHei" panose="020B0503020204020204" pitchFamily="34" charset="-122"/>
              </a:rPr>
              <a:t>，当结点</a:t>
            </a:r>
            <a:r>
              <a:rPr kumimoji="1" lang="en-US" altLang="zh-CN" sz="2000" dirty="0">
                <a:solidFill>
                  <a:schemeClr val="tx1"/>
                </a:solidFill>
                <a:latin typeface="Microsoft YaHei" panose="020B0503020204020204" pitchFamily="34" charset="-122"/>
                <a:ea typeface="Microsoft YaHei" panose="020B0503020204020204" pitchFamily="34" charset="-122"/>
              </a:rPr>
              <a:t>j</a:t>
            </a:r>
            <a:r>
              <a:rPr kumimoji="1" lang="zh-CN" altLang="en-US" sz="2000" dirty="0">
                <a:solidFill>
                  <a:schemeClr val="tx1"/>
                </a:solidFill>
                <a:latin typeface="Microsoft YaHei" panose="020B0503020204020204" pitchFamily="34" charset="-122"/>
                <a:ea typeface="Microsoft YaHei" panose="020B0503020204020204" pitchFamily="34" charset="-122"/>
              </a:rPr>
              <a:t>在第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个连通子图中时为</a:t>
            </a:r>
            <a:r>
              <a:rPr kumimoji="1" lang="en-US" altLang="zh-CN" sz="2000" dirty="0">
                <a:solidFill>
                  <a:schemeClr val="tx1"/>
                </a:solidFill>
                <a:latin typeface="Microsoft YaHei" panose="020B0503020204020204" pitchFamily="34" charset="-122"/>
                <a:ea typeface="Microsoft YaHei" panose="020B0503020204020204" pitchFamily="34" charset="-122"/>
              </a:rPr>
              <a:t>T</a:t>
            </a:r>
            <a:r>
              <a:rPr kumimoji="1" lang="zh-CN" altLang="en-US" sz="2000" dirty="0">
                <a:solidFill>
                  <a:schemeClr val="tx1"/>
                </a:solidFill>
                <a:latin typeface="Microsoft YaHei" panose="020B0503020204020204" pitchFamily="34" charset="-122"/>
                <a:ea typeface="Microsoft YaHei" panose="020B0503020204020204" pitchFamily="34" charset="-122"/>
              </a:rPr>
              <a:t>，否则为</a:t>
            </a:r>
            <a:r>
              <a:rPr kumimoji="1" lang="en-US" altLang="zh-CN" sz="2000" dirty="0">
                <a:solidFill>
                  <a:schemeClr val="tx1"/>
                </a:solidFill>
                <a:latin typeface="Microsoft YaHei" panose="020B0503020204020204" pitchFamily="34" charset="-122"/>
                <a:ea typeface="Microsoft YaHei" panose="020B0503020204020204" pitchFamily="34" charset="-122"/>
              </a:rPr>
              <a:t>F</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5" name="矩形标注 54">
            <a:extLst>
              <a:ext uri="{FF2B5EF4-FFF2-40B4-BE49-F238E27FC236}">
                <a16:creationId xmlns:a16="http://schemas.microsoft.com/office/drawing/2014/main" id="{815A4579-7536-5743-93FC-0F24B0F7624C}"/>
              </a:ext>
            </a:extLst>
          </p:cNvPr>
          <p:cNvSpPr/>
          <p:nvPr/>
        </p:nvSpPr>
        <p:spPr>
          <a:xfrm>
            <a:off x="4048977" y="4879358"/>
            <a:ext cx="3787080" cy="1017668"/>
          </a:xfrm>
          <a:prstGeom prst="wedgeRectCallout">
            <a:avLst>
              <a:gd name="adj1" fmla="val 71369"/>
              <a:gd name="adj2" fmla="val -15171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2000" dirty="0">
                <a:solidFill>
                  <a:schemeClr val="tx1"/>
                </a:solidFill>
                <a:latin typeface="Microsoft YaHei" panose="020B0503020204020204" pitchFamily="34" charset="-122"/>
                <a:ea typeface="Microsoft YaHei" panose="020B0503020204020204" pitchFamily="34" charset="-122"/>
              </a:rPr>
              <a:t>m1</a:t>
            </a:r>
            <a:r>
              <a:rPr kumimoji="1" lang="zh-CN" altLang="en-US" sz="2000" dirty="0">
                <a:solidFill>
                  <a:schemeClr val="tx1"/>
                </a:solidFill>
                <a:latin typeface="Microsoft YaHei" panose="020B0503020204020204" pitchFamily="34" charset="-122"/>
                <a:ea typeface="Microsoft YaHei" panose="020B0503020204020204" pitchFamily="34" charset="-122"/>
              </a:rPr>
              <a:t>和</a:t>
            </a:r>
            <a:r>
              <a:rPr kumimoji="1" lang="en-US" altLang="zh-CN" sz="2000" dirty="0">
                <a:solidFill>
                  <a:schemeClr val="tx1"/>
                </a:solidFill>
                <a:latin typeface="Microsoft YaHei" panose="020B0503020204020204" pitchFamily="34" charset="-122"/>
                <a:ea typeface="Microsoft YaHei" panose="020B0503020204020204" pitchFamily="34" charset="-122"/>
              </a:rPr>
              <a:t>m2</a:t>
            </a:r>
            <a:r>
              <a:rPr kumimoji="1" lang="zh-CN" altLang="en-US" sz="2000" dirty="0">
                <a:solidFill>
                  <a:schemeClr val="tx1"/>
                </a:solidFill>
                <a:latin typeface="Microsoft YaHei" panose="020B0503020204020204" pitchFamily="34" charset="-122"/>
                <a:ea typeface="Microsoft YaHei" panose="020B0503020204020204" pitchFamily="34" charset="-122"/>
              </a:rPr>
              <a:t>分别表示当前要检查的边</a:t>
            </a:r>
            <a:r>
              <a:rPr kumimoji="1" lang="en-US" altLang="zh-CN" sz="2000" dirty="0">
                <a:solidFill>
                  <a:schemeClr val="tx1"/>
                </a:solidFill>
                <a:latin typeface="Microsoft YaHei" panose="020B0503020204020204" pitchFamily="34" charset="-122"/>
                <a:ea typeface="Microsoft YaHei" panose="020B0503020204020204" pitchFamily="34" charset="-122"/>
              </a:rPr>
              <a:t>(</a:t>
            </a:r>
            <a:r>
              <a:rPr kumimoji="1" lang="en-US" altLang="zh-CN" sz="2000" dirty="0" err="1">
                <a:solidFill>
                  <a:schemeClr val="tx1"/>
                </a:solidFill>
                <a:latin typeface="Microsoft YaHei" panose="020B0503020204020204" pitchFamily="34" charset="-122"/>
                <a:ea typeface="Microsoft YaHei" panose="020B0503020204020204" pitchFamily="34" charset="-122"/>
              </a:rPr>
              <a:t>i,j</a:t>
            </a:r>
            <a:r>
              <a:rPr kumimoji="1" lang="en-US" altLang="zh-CN" sz="2000" dirty="0">
                <a:solidFill>
                  <a:schemeClr val="tx1"/>
                </a:solidFill>
                <a:latin typeface="Microsoft YaHei" panose="020B0503020204020204" pitchFamily="34" charset="-122"/>
                <a:ea typeface="Microsoft YaHei" panose="020B0503020204020204" pitchFamily="34" charset="-122"/>
              </a:rPr>
              <a:t>)</a:t>
            </a:r>
            <a:r>
              <a:rPr kumimoji="1" lang="zh-CN" altLang="en-US" sz="2000" dirty="0">
                <a:solidFill>
                  <a:schemeClr val="tx1"/>
                </a:solidFill>
                <a:latin typeface="Microsoft YaHei" panose="020B0503020204020204" pitchFamily="34" charset="-122"/>
                <a:ea typeface="Microsoft YaHei" panose="020B0503020204020204" pitchFamily="34" charset="-122"/>
              </a:rPr>
              <a:t>的端点所在的连通子图的编号</a:t>
            </a:r>
          </a:p>
        </p:txBody>
      </p:sp>
    </p:spTree>
    <p:extLst>
      <p:ext uri="{BB962C8B-B14F-4D97-AF65-F5344CB8AC3E}">
        <p14:creationId xmlns:p14="http://schemas.microsoft.com/office/powerpoint/2010/main" val="8472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965012119"/>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955160467"/>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2667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553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288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文本框 49"/>
          <p:cNvSpPr txBox="1"/>
          <p:nvPr/>
        </p:nvSpPr>
        <p:spPr>
          <a:xfrm>
            <a:off x="1091101" y="3952552"/>
            <a:ext cx="2666114"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a:t>
            </a:r>
            <a:r>
              <a:rPr kumimoji="1" lang="en-US" altLang="zh-CN" sz="2400" dirty="0">
                <a:latin typeface="Microsoft YaHei" charset="-122"/>
                <a:ea typeface="Microsoft YaHei" charset="-122"/>
                <a:cs typeface="Microsoft YaHei" charset="-122"/>
              </a:rPr>
              <a:t>1},{2},{</a:t>
            </a:r>
            <a:r>
              <a:rPr kumimoji="1" lang="en-US" altLang="zh-CN" sz="240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
        <p:nvSpPr>
          <p:cNvPr id="51" name="文本框 50">
            <a:extLst>
              <a:ext uri="{FF2B5EF4-FFF2-40B4-BE49-F238E27FC236}">
                <a16:creationId xmlns:a16="http://schemas.microsoft.com/office/drawing/2014/main" id="{6596D309-451D-9E42-AB06-1E414AFB93E3}"/>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733259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14856447"/>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172294122"/>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32004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757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7663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6"/>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7"/>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8"/>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文本框 52"/>
          <p:cNvSpPr txBox="1"/>
          <p:nvPr/>
        </p:nvSpPr>
        <p:spPr>
          <a:xfrm>
            <a:off x="1091101" y="3952552"/>
            <a:ext cx="2460930"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a:t>
            </a:r>
            <a:r>
              <a:rPr kumimoji="1" lang="en-US" altLang="zh-CN" sz="2400" dirty="0">
                <a:latin typeface="Microsoft YaHei" charset="-122"/>
                <a:ea typeface="Microsoft YaHei" charset="-122"/>
                <a:cs typeface="Microsoft YaHei" charset="-122"/>
              </a:rPr>
              <a:t>},{3},{5}</a:t>
            </a:r>
            <a:endParaRPr kumimoji="1" lang="zh-CN" altLang="en-US" sz="2400" dirty="0">
              <a:latin typeface="Microsoft YaHei" charset="-122"/>
              <a:ea typeface="Microsoft YaHei" charset="-122"/>
              <a:cs typeface="Microsoft YaHei" charset="-122"/>
            </a:endParaRPr>
          </a:p>
        </p:txBody>
      </p:sp>
      <p:sp>
        <p:nvSpPr>
          <p:cNvPr id="54" name="文本框 53">
            <a:extLst>
              <a:ext uri="{FF2B5EF4-FFF2-40B4-BE49-F238E27FC236}">
                <a16:creationId xmlns:a16="http://schemas.microsoft.com/office/drawing/2014/main" id="{71A50A1F-FD36-3543-B1E7-E6F634D1E30A}"/>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2738373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858558778"/>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647736231"/>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38100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519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8519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37855"/>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47192"/>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76614" y="3841964"/>
            <a:ext cx="2255746"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{0,4},{1,2,3},{5}</a:t>
            </a:r>
            <a:endParaRPr kumimoji="1" lang="zh-CN" altLang="en-US" sz="2400" dirty="0">
              <a:latin typeface="Microsoft YaHei" charset="-122"/>
              <a:ea typeface="Microsoft YaHei" charset="-122"/>
              <a:cs typeface="Microsoft YaHei" charset="-122"/>
            </a:endParaRPr>
          </a:p>
        </p:txBody>
      </p:sp>
      <p:sp>
        <p:nvSpPr>
          <p:cNvPr id="56" name="文本框 55"/>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57" name="文本框 56">
            <a:extLst>
              <a:ext uri="{FF2B5EF4-FFF2-40B4-BE49-F238E27FC236}">
                <a16:creationId xmlns:a16="http://schemas.microsoft.com/office/drawing/2014/main" id="{526CC06D-CC7B-C845-9720-1D40B26B303C}"/>
              </a:ext>
            </a:extLst>
          </p:cNvPr>
          <p:cNvSpPr txBox="1"/>
          <p:nvPr/>
        </p:nvSpPr>
        <p:spPr>
          <a:xfrm>
            <a:off x="11151" y="3491716"/>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32661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033342215"/>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682354216"/>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43434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315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3812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91101" y="3952552"/>
            <a:ext cx="2255746"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a:t>
            </a:r>
            <a:r>
              <a:rPr kumimoji="1" lang="en-US" altLang="zh-CN" sz="2400" dirty="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
        <p:nvSpPr>
          <p:cNvPr id="56" name="文本框 55">
            <a:extLst>
              <a:ext uri="{FF2B5EF4-FFF2-40B4-BE49-F238E27FC236}">
                <a16:creationId xmlns:a16="http://schemas.microsoft.com/office/drawing/2014/main" id="{6D46528F-EBAD-1E47-892C-0CAA9600A82A}"/>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484002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6"/>
          <p:cNvGrpSpPr>
            <a:grpSpLocks/>
          </p:cNvGrpSpPr>
          <p:nvPr/>
        </p:nvGrpSpPr>
        <p:grpSpPr bwMode="auto">
          <a:xfrm>
            <a:off x="381000" y="764704"/>
            <a:ext cx="3733800" cy="2854325"/>
            <a:chOff x="336" y="1562"/>
            <a:chExt cx="2352" cy="1798"/>
          </a:xfrm>
        </p:grpSpPr>
        <p:sp>
          <p:nvSpPr>
            <p:cNvPr id="7" name="Oval 7"/>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8"/>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9"/>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10"/>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11"/>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2"/>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3"/>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4"/>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5"/>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6"/>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7"/>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8"/>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9"/>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20"/>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21"/>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2"/>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3"/>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4"/>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5"/>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6"/>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7"/>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8"/>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9"/>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30"/>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31"/>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2"/>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3"/>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4"/>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5"/>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6"/>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7"/>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8"/>
          <p:cNvGraphicFramePr>
            <a:graphicFrameLocks noGrp="1"/>
          </p:cNvGraphicFramePr>
          <p:nvPr>
            <p:extLst>
              <p:ext uri="{D42A27DB-BD31-4B8C-83A1-F6EECF244321}">
                <p14:modId xmlns:p14="http://schemas.microsoft.com/office/powerpoint/2010/main" val="382542345"/>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5"/>
          <p:cNvGraphicFramePr>
            <a:graphicFrameLocks noGrp="1"/>
          </p:cNvGraphicFramePr>
          <p:nvPr>
            <p:extLst>
              <p:ext uri="{D42A27DB-BD31-4B8C-83A1-F6EECF244321}">
                <p14:modId xmlns:p14="http://schemas.microsoft.com/office/powerpoint/2010/main" val="1970636944"/>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5"/>
          <p:cNvSpPr>
            <a:spLocks noChangeShapeType="1"/>
          </p:cNvSpPr>
          <p:nvPr/>
        </p:nvSpPr>
        <p:spPr bwMode="auto">
          <a:xfrm flipV="1">
            <a:off x="4953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6"/>
          <p:cNvGrpSpPr>
            <a:grpSpLocks/>
          </p:cNvGrpSpPr>
          <p:nvPr/>
        </p:nvGrpSpPr>
        <p:grpSpPr bwMode="auto">
          <a:xfrm>
            <a:off x="4286250" y="1755304"/>
            <a:ext cx="666750" cy="457200"/>
            <a:chOff x="2652" y="480"/>
            <a:chExt cx="420" cy="288"/>
          </a:xfrm>
        </p:grpSpPr>
        <p:sp>
          <p:nvSpPr>
            <p:cNvPr id="42" name="Line 197"/>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8"/>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9"/>
          <p:cNvGrpSpPr>
            <a:grpSpLocks/>
          </p:cNvGrpSpPr>
          <p:nvPr/>
        </p:nvGrpSpPr>
        <p:grpSpPr bwMode="auto">
          <a:xfrm>
            <a:off x="8382000" y="1755304"/>
            <a:ext cx="685800" cy="457200"/>
            <a:chOff x="2688" y="1344"/>
            <a:chExt cx="432" cy="288"/>
          </a:xfrm>
        </p:grpSpPr>
        <p:sp>
          <p:nvSpPr>
            <p:cNvPr id="45" name="Line 200"/>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201"/>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2"/>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3"/>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4"/>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5"/>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6"/>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7"/>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8"/>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9"/>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4"/>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5"/>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795432"/>
            <a:ext cx="2050561"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59" name="文本框 58">
            <a:extLst>
              <a:ext uri="{FF2B5EF4-FFF2-40B4-BE49-F238E27FC236}">
                <a16:creationId xmlns:a16="http://schemas.microsoft.com/office/drawing/2014/main" id="{6669095B-BB14-A447-99DF-EE912913A8B7}"/>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2117631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96507539"/>
              </p:ext>
            </p:extLst>
          </p:nvPr>
        </p:nvGraphicFramePr>
        <p:xfrm>
          <a:off x="457200" y="467558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048543777"/>
              </p:ext>
            </p:extLst>
          </p:nvPr>
        </p:nvGraphicFramePr>
        <p:xfrm>
          <a:off x="4876800" y="86558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55626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70378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952552"/>
            <a:ext cx="2050561"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a:extLst>
              <a:ext uri="{FF2B5EF4-FFF2-40B4-BE49-F238E27FC236}">
                <a16:creationId xmlns:a16="http://schemas.microsoft.com/office/drawing/2014/main" id="{15EB8E40-F570-3E4D-8D66-6076BEBF09A1}"/>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783113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Group 4"/>
          <p:cNvGrpSpPr>
            <a:grpSpLocks/>
          </p:cNvGrpSpPr>
          <p:nvPr/>
        </p:nvGrpSpPr>
        <p:grpSpPr bwMode="auto">
          <a:xfrm>
            <a:off x="381000" y="764704"/>
            <a:ext cx="3733800" cy="2854325"/>
            <a:chOff x="336" y="1562"/>
            <a:chExt cx="2352" cy="1798"/>
          </a:xfrm>
        </p:grpSpPr>
        <p:sp>
          <p:nvSpPr>
            <p:cNvPr id="58"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59"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60"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61"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62"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63"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64"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65"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66"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67"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68"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69"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70"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71"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72"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73"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74"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75"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76"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77"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78"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79"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80"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81"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82"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83"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84"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85"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86"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87"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88"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89" name="Group 36"/>
          <p:cNvGraphicFramePr>
            <a:graphicFrameLocks noGrp="1"/>
          </p:cNvGraphicFramePr>
          <p:nvPr>
            <p:extLst>
              <p:ext uri="{D42A27DB-BD31-4B8C-83A1-F6EECF244321}">
                <p14:modId xmlns:p14="http://schemas.microsoft.com/office/powerpoint/2010/main" val="2097237898"/>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0" name="Group 113"/>
          <p:cNvGraphicFramePr>
            <a:graphicFrameLocks noGrp="1"/>
          </p:cNvGraphicFramePr>
          <p:nvPr>
            <p:extLst>
              <p:ext uri="{D42A27DB-BD31-4B8C-83A1-F6EECF244321}">
                <p14:modId xmlns:p14="http://schemas.microsoft.com/office/powerpoint/2010/main" val="1628253475"/>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1" name="Line 193"/>
          <p:cNvSpPr>
            <a:spLocks noChangeShapeType="1"/>
          </p:cNvSpPr>
          <p:nvPr/>
        </p:nvSpPr>
        <p:spPr bwMode="auto">
          <a:xfrm flipV="1">
            <a:off x="6096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92" name="Group 194"/>
          <p:cNvGrpSpPr>
            <a:grpSpLocks/>
          </p:cNvGrpSpPr>
          <p:nvPr/>
        </p:nvGrpSpPr>
        <p:grpSpPr bwMode="auto">
          <a:xfrm>
            <a:off x="4286250" y="1268760"/>
            <a:ext cx="666750" cy="457200"/>
            <a:chOff x="2652" y="480"/>
            <a:chExt cx="420" cy="288"/>
          </a:xfrm>
        </p:grpSpPr>
        <p:sp>
          <p:nvSpPr>
            <p:cNvPr id="93"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94"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95" name="Group 197"/>
          <p:cNvGrpSpPr>
            <a:grpSpLocks/>
          </p:cNvGrpSpPr>
          <p:nvPr/>
        </p:nvGrpSpPr>
        <p:grpSpPr bwMode="auto">
          <a:xfrm>
            <a:off x="8382000" y="1268760"/>
            <a:ext cx="685800" cy="457200"/>
            <a:chOff x="2688" y="1344"/>
            <a:chExt cx="432" cy="288"/>
          </a:xfrm>
        </p:grpSpPr>
        <p:sp>
          <p:nvSpPr>
            <p:cNvPr id="96"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97"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98"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99"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100"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101"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102"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103"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104"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105"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106"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107"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108"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109" name="文本框 10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10" name="文本框 10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111" name="文本框 110">
            <a:extLst>
              <a:ext uri="{FF2B5EF4-FFF2-40B4-BE49-F238E27FC236}">
                <a16:creationId xmlns:a16="http://schemas.microsoft.com/office/drawing/2014/main" id="{E31C3F1E-9E64-3748-8AC2-2219B0F2D756}"/>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624452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056941494"/>
              </p:ext>
            </p:extLst>
          </p:nvPr>
        </p:nvGraphicFramePr>
        <p:xfrm>
          <a:off x="457200" y="467558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823940252"/>
              </p:ext>
            </p:extLst>
          </p:nvPr>
        </p:nvGraphicFramePr>
        <p:xfrm>
          <a:off x="4876800" y="86558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66294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243608"/>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dirty="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0372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61" name="文本框 60">
            <a:extLst>
              <a:ext uri="{FF2B5EF4-FFF2-40B4-BE49-F238E27FC236}">
                <a16:creationId xmlns:a16="http://schemas.microsoft.com/office/drawing/2014/main" id="{CBBC74CD-1B94-D641-AF68-404515B2AFB4}"/>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29658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70420" y="1124744"/>
            <a:ext cx="9141907" cy="2575950"/>
            <a:chOff x="-70420" y="1124744"/>
            <a:chExt cx="9141907" cy="2575950"/>
          </a:xfrm>
        </p:grpSpPr>
        <p:grpSp>
          <p:nvGrpSpPr>
            <p:cNvPr id="3" name="组 2"/>
            <p:cNvGrpSpPr/>
            <p:nvPr/>
          </p:nvGrpSpPr>
          <p:grpSpPr>
            <a:xfrm>
              <a:off x="-70420" y="1124744"/>
              <a:ext cx="9141907" cy="1622078"/>
              <a:chOff x="145604" y="1124744"/>
              <a:chExt cx="9141907" cy="1622078"/>
            </a:xfrm>
          </p:grpSpPr>
          <p:sp>
            <p:nvSpPr>
              <p:cNvPr id="20" name="文本框 19"/>
              <p:cNvSpPr txBox="1"/>
              <p:nvPr/>
            </p:nvSpPr>
            <p:spPr>
              <a:xfrm>
                <a:off x="145604" y="1184966"/>
                <a:ext cx="207580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顶点的度</a:t>
                </a:r>
              </a:p>
            </p:txBody>
          </p:sp>
          <p:cxnSp>
            <p:nvCxnSpPr>
              <p:cNvPr id="21" name="直线连接符 20"/>
              <p:cNvCxnSpPr/>
              <p:nvPr/>
            </p:nvCxnSpPr>
            <p:spPr>
              <a:xfrm>
                <a:off x="2177488" y="1124744"/>
                <a:ext cx="18248" cy="15121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267744" y="1168538"/>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无向图中，以该顶点为端点的边的数目，记为</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267744" y="1168538"/>
                    <a:ext cx="7019767" cy="589415"/>
                  </a:xfrm>
                  <a:prstGeom prst="rect">
                    <a:avLst/>
                  </a:prstGeom>
                  <a:blipFill rotWithShape="0">
                    <a:blip r:embed="rId3"/>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67743" y="1880828"/>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有向图中，顶点的度为它的出度和入度的和，即</a:t>
                    </a:r>
                    <a14:m>
                      <m:oMath xmlns:m="http://schemas.openxmlformats.org/officeDocument/2006/math">
                        <m:r>
                          <a:rPr kumimoji="1" lang="en-US" altLang="zh-CN" sz="2400" i="1" dirty="0">
                            <a:solidFill>
                              <a:schemeClr val="tx1"/>
                            </a:solidFill>
                            <a:latin typeface="Cambria Math" charset="0"/>
                            <a:ea typeface="Microsoft YaHei" charset="-122"/>
                            <a:cs typeface="Microsoft YaHei" charset="-122"/>
                          </a:rPr>
                          <m:t>𝐷</m:t>
                        </m:r>
                        <m:d>
                          <m:dPr>
                            <m:ctrlPr>
                              <a:rPr kumimoji="1" lang="en-US" altLang="zh-CN" sz="2400" i="1" dirty="0">
                                <a:solidFill>
                                  <a:schemeClr val="tx1"/>
                                </a:solidFill>
                                <a:latin typeface="Cambria Math" panose="02040503050406030204" pitchFamily="18" charset="0"/>
                                <a:ea typeface="Microsoft YaHei" charset="-122"/>
                                <a:cs typeface="Microsoft YaHei" charset="-122"/>
                              </a:rPr>
                            </m:ctrlPr>
                          </m:dPr>
                          <m:e>
                            <m:r>
                              <a:rPr kumimoji="1" lang="en-US" altLang="zh-CN" sz="2400" i="1" dirty="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𝐼𝐷</m:t>
                        </m:r>
                        <m:d>
                          <m:dPr>
                            <m:ctrlPr>
                              <a:rPr kumimoji="1" lang="en-US" altLang="zh-CN" sz="2400" b="0" i="1" dirty="0" smtClean="0">
                                <a:solidFill>
                                  <a:schemeClr val="tx1"/>
                                </a:solidFill>
                                <a:latin typeface="Cambria Math" panose="02040503050406030204" pitchFamily="18" charset="0"/>
                                <a:ea typeface="Microsoft YaHei" charset="-122"/>
                                <a:cs typeface="Microsoft YaHei" charset="-122"/>
                              </a:rPr>
                            </m:ctrlPr>
                          </m:dPr>
                          <m:e>
                            <m:r>
                              <a:rPr kumimoji="1" lang="en-US" altLang="zh-CN" sz="2400" b="0" i="1" dirty="0" smtClean="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𝑂𝐷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2267743" y="1880828"/>
                    <a:ext cx="7019767" cy="865994"/>
                  </a:xfrm>
                  <a:prstGeom prst="rect">
                    <a:avLst/>
                  </a:prstGeom>
                  <a:blipFill rotWithShape="0">
                    <a:blip r:embed="rId4"/>
                    <a:stretch>
                      <a:fillRect l="-84" t="-57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26" name="矩形 25"/>
            <p:cNvSpPr/>
            <p:nvPr/>
          </p:nvSpPr>
          <p:spPr>
            <a:xfrm>
              <a:off x="2051720" y="2869697"/>
              <a:ext cx="6639688" cy="830997"/>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入度是该顶点入边的数目</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出度是该顶点出边的数目</a:t>
              </a:r>
            </a:p>
          </p:txBody>
        </p:sp>
      </p:grpSp>
      <p:grpSp>
        <p:nvGrpSpPr>
          <p:cNvPr id="10" name="组 9"/>
          <p:cNvGrpSpPr/>
          <p:nvPr/>
        </p:nvGrpSpPr>
        <p:grpSpPr>
          <a:xfrm>
            <a:off x="167188" y="3947591"/>
            <a:ext cx="4026346" cy="2780928"/>
            <a:chOff x="167188" y="3612874"/>
            <a:chExt cx="4026346" cy="2780928"/>
          </a:xfrm>
        </p:grpSpPr>
        <mc:AlternateContent xmlns:mc="http://schemas.openxmlformats.org/markup-compatibility/2006" xmlns:a14="http://schemas.microsoft.com/office/drawing/2010/main">
          <mc:Choice Requires="a14">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375"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val="0"/>
                                </a:ext>
                              </a:extLst>
                            </a:blip>
                            <a:srcRect r="56963" b="13461"/>
                            <a:stretch>
                              <a:fillRect/>
                            </a:stretch>
                          </p:blipFill>
                          <p:spPr bwMode="auto">
                            <a:xfrm>
                              <a:off x="167188" y="3612874"/>
                              <a:ext cx="2843795" cy="278092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252" r:id="rId7" imgW="2938902" imgH="1462140" progId="">
                        <p:embed/>
                      </p:oleObj>
                    </mc:Choice>
                    <mc:Fallback>
                      <p:oleObj r:id="rId7"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r="56963" b="13461"/>
                            <a:stretch>
                              <a:fillRect/>
                            </a:stretch>
                          </p:blipFill>
                          <p:spPr bwMode="auto">
                            <a:xfrm>
                              <a:off x="167188" y="361287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8" name="矩形 7"/>
                <p:cNvSpPr/>
                <p:nvPr/>
              </p:nvSpPr>
              <p:spPr>
                <a:xfrm>
                  <a:off x="2699792" y="5251438"/>
                  <a:ext cx="1493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=3</m:t>
                        </m:r>
                      </m:oMath>
                    </m:oMathPara>
                  </a14:m>
                  <a:endParaRPr kumimoji="1" lang="zh-CN" altLang="en-US" sz="2400" dirty="0">
                    <a:latin typeface="Microsoft YaHei" charset="-122"/>
                    <a:ea typeface="Microsoft YaHei" charset="-122"/>
                    <a:cs typeface="Microsoft YaHei"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699792" y="5251438"/>
                  <a:ext cx="1493742" cy="461665"/>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9" name="组 8"/>
          <p:cNvGrpSpPr/>
          <p:nvPr/>
        </p:nvGrpSpPr>
        <p:grpSpPr>
          <a:xfrm>
            <a:off x="4336216" y="3947591"/>
            <a:ext cx="5023299" cy="2865785"/>
            <a:chOff x="4336216" y="3612874"/>
            <a:chExt cx="5023299" cy="2865785"/>
          </a:xfrm>
        </p:grpSpPr>
        <mc:AlternateContent xmlns:mc="http://schemas.openxmlformats.org/markup-compatibility/2006" xmlns:a14="http://schemas.microsoft.com/office/drawing/2010/main">
          <mc:Choice Requires="a14">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376" r:id="rId10" imgW="2938902" imgH="1462140" progId="">
                        <p:embed/>
                      </p:oleObj>
                    </mc:Choice>
                    <mc:Fallback>
                      <p:oleObj r:id="rId10" imgW="2938902" imgH="1462140" progId="">
                        <p:embed/>
                        <p:pic>
                          <p:nvPicPr>
                            <p:cNvPr id="0" name=""/>
                            <p:cNvPicPr>
                              <a:picLocks noChangeAspect="1" noChangeArrowheads="1"/>
                            </p:cNvPicPr>
                            <p:nvPr/>
                          </p:nvPicPr>
                          <p:blipFill>
                            <a:blip r:embed="rId6">
                              <a:extLst>
                                <a:ext uri="{28A0092B-C50C-407E-A947-70E740481C1C}">
                                  <a14:useLocalDpi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Choice>
          <mc:Fallback xmlns="">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253" r:id="rId11" imgW="2938902" imgH="1462140" progId="">
                        <p:embed/>
                      </p:oleObj>
                    </mc:Choice>
                    <mc:Fallback>
                      <p:oleObj r:id="rId11"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3" name="矩形 42"/>
                <p:cNvSpPr/>
                <p:nvPr/>
              </p:nvSpPr>
              <p:spPr>
                <a:xfrm>
                  <a:off x="6588224" y="4507912"/>
                  <a:ext cx="2771291" cy="11832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𝐼𝐷</m:t>
                        </m:r>
                        <m:d>
                          <m:dPr>
                            <m:ctrlPr>
                              <a:rPr kumimoji="1" lang="en-US" altLang="zh-CN" sz="2400" b="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𝑂𝐷</m:t>
                        </m:r>
                        <m:d>
                          <m:dPr>
                            <m:ctrlPr>
                              <a:rPr kumimoji="1" lang="en-US" altLang="zh-CN" sz="2400" b="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0" dirty="0" smtClean="0">
                            <a:latin typeface="Cambria Math" charset="0"/>
                            <a:ea typeface="Microsoft YaHei" charset="-122"/>
                            <a:cs typeface="Microsoft YaHei" charset="-122"/>
                          </a:rPr>
                          <m:t>=2+2=4</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6588224" y="4507912"/>
                  <a:ext cx="2771291" cy="1183273"/>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5436096" y="2904185"/>
                <a:ext cx="3491371" cy="1100879"/>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panose="02040503050406030204" pitchFamily="18"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nary>
                        <m:naryPr>
                          <m:chr m:val="∑"/>
                          <m:ctrlPr>
                            <a:rPr kumimoji="1" lang="is-IS" altLang="zh-CN" sz="2400" b="0" i="1" dirty="0" smtClean="0">
                              <a:latin typeface="Cambria Math" panose="02040503050406030204" pitchFamily="18" charset="0"/>
                              <a:ea typeface="Microsoft YaHei" charset="-122"/>
                              <a:cs typeface="Microsoft YaHei" charset="-122"/>
                            </a:rPr>
                          </m:ctrlPr>
                        </m:naryPr>
                        <m:sub>
                          <m:r>
                            <m:rPr>
                              <m:brk m:alnAt="23"/>
                            </m:rPr>
                            <a:rPr kumimoji="1" lang="en-US" altLang="zh-CN" sz="2400" b="0" i="1" dirty="0" smtClean="0">
                              <a:latin typeface="Cambria Math" charset="0"/>
                              <a:ea typeface="Microsoft YaHei" charset="-122"/>
                              <a:cs typeface="Microsoft YaHei" charset="-122"/>
                            </a:rPr>
                            <m:t>𝑖</m:t>
                          </m:r>
                          <m:r>
                            <a:rPr kumimoji="1" lang="en-US" altLang="zh-CN" sz="2400" b="0" i="1" dirty="0" smtClean="0">
                              <a:latin typeface="Cambria Math" charset="0"/>
                              <a:ea typeface="Microsoft YaHei" charset="-122"/>
                              <a:cs typeface="Microsoft YaHei" charset="-122"/>
                            </a:rPr>
                            <m:t>−0</m:t>
                          </m:r>
                        </m:sub>
                        <m:sup>
                          <m:r>
                            <a:rPr kumimoji="1" lang="en-US" altLang="zh-CN" sz="2400" b="0" i="1" dirty="0" smtClean="0">
                              <a:latin typeface="Cambria Math" charset="0"/>
                              <a:ea typeface="Microsoft YaHei" charset="-122"/>
                              <a:cs typeface="Microsoft YaHei" charset="-122"/>
                            </a:rPr>
                            <m:t>𝑛</m:t>
                          </m:r>
                        </m:sup>
                        <m:e>
                          <m:r>
                            <a:rPr kumimoji="1" lang="en-US" altLang="zh-CN" sz="2400" b="0" i="1" dirty="0" smtClean="0">
                              <a:latin typeface="Cambria Math" charset="0"/>
                              <a:ea typeface="Microsoft YaHei" charset="-122"/>
                              <a:cs typeface="Microsoft YaHei" charset="-122"/>
                            </a:rPr>
                            <m:t>𝐷</m:t>
                          </m:r>
                          <m:r>
                            <a:rPr kumimoji="1" lang="en-US" altLang="zh-CN" sz="2400" b="0" i="1" dirty="0" smtClean="0">
                              <a:latin typeface="Cambria Math" charset="0"/>
                              <a:ea typeface="Microsoft YaHei" charset="-122"/>
                              <a:cs typeface="Microsoft YaHei" charset="-122"/>
                            </a:rPr>
                            <m:t>(</m:t>
                          </m:r>
                          <m:sSub>
                            <m:sSubPr>
                              <m:ctrlPr>
                                <a:rPr kumimoji="1" lang="en-US" altLang="zh-CN" sz="2400" b="0" i="1" dirty="0" smtClean="0">
                                  <a:latin typeface="Cambria Math" panose="02040503050406030204" pitchFamily="18"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𝑣</m:t>
                              </m:r>
                            </m:e>
                            <m:sub>
                              <m:r>
                                <a:rPr kumimoji="1" lang="en-US" altLang="zh-CN" sz="2400" b="0" i="1" dirty="0" smtClean="0">
                                  <a:latin typeface="Cambria Math" charset="0"/>
                                  <a:ea typeface="Microsoft YaHei" charset="-122"/>
                                  <a:cs typeface="Microsoft YaHei" charset="-122"/>
                                </a:rPr>
                                <m:t>𝑖</m:t>
                              </m:r>
                            </m:sub>
                          </m:sSub>
                          <m:r>
                            <a:rPr kumimoji="1" lang="en-US" altLang="zh-CN" sz="2400" b="0" i="1" dirty="0" smtClean="0">
                              <a:latin typeface="Cambria Math" charset="0"/>
                              <a:ea typeface="Microsoft YaHei" charset="-122"/>
                              <a:cs typeface="Microsoft YaHei" charset="-122"/>
                            </a:rPr>
                            <m:t>)</m:t>
                          </m:r>
                        </m:e>
                      </m:nary>
                    </m:oMath>
                  </m:oMathPara>
                </a14:m>
                <a:endParaRPr kumimoji="1" lang="en-US" altLang="zh-CN" sz="2400" b="0" dirty="0">
                  <a:latin typeface="Microsoft YaHei" charset="-122"/>
                  <a:ea typeface="Microsoft YaHei" charset="-122"/>
                  <a:cs typeface="Microsoft YaHei"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5436096" y="2904185"/>
                <a:ext cx="3491371" cy="1100879"/>
              </a:xfrm>
              <a:prstGeom prst="rect">
                <a:avLst/>
              </a:prstGeom>
              <a:blipFill rotWithShape="0">
                <a:blip r:embed="rId13"/>
                <a:stretch>
                  <a:fillRect/>
                </a:stretch>
              </a:blipFill>
              <a:ln w="38100">
                <a:solidFill>
                  <a:srgbClr val="01BAF9"/>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87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71092923"/>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254338418"/>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73152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340768"/>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dirty="0"/>
                <a:t>m1</a:t>
              </a:r>
            </a:p>
          </p:txBody>
        </p:sp>
      </p:grpSp>
      <p:grpSp>
        <p:nvGrpSpPr>
          <p:cNvPr id="44" name="Group 197"/>
          <p:cNvGrpSpPr>
            <a:grpSpLocks/>
          </p:cNvGrpSpPr>
          <p:nvPr/>
        </p:nvGrpSpPr>
        <p:grpSpPr bwMode="auto">
          <a:xfrm>
            <a:off x="8382000" y="1268760"/>
            <a:ext cx="685800" cy="457200"/>
            <a:chOff x="2688" y="1329"/>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29"/>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61" name="文本框 60">
            <a:extLst>
              <a:ext uri="{FF2B5EF4-FFF2-40B4-BE49-F238E27FC236}">
                <a16:creationId xmlns:a16="http://schemas.microsoft.com/office/drawing/2014/main" id="{1640E566-9753-364A-B566-974871D4A043}"/>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221428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6" name="图片 5"/>
          <p:cNvPicPr>
            <a:picLocks noChangeAspect="1"/>
          </p:cNvPicPr>
          <p:nvPr/>
        </p:nvPicPr>
        <p:blipFill>
          <a:blip r:embed="rId2"/>
          <a:stretch>
            <a:fillRect/>
          </a:stretch>
        </p:blipFill>
        <p:spPr>
          <a:xfrm>
            <a:off x="985424" y="1052736"/>
            <a:ext cx="7134302" cy="5655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4466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比较</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4683120" y="1124744"/>
            <a:ext cx="3953476" cy="1646306"/>
            <a:chOff x="6394413" y="39007"/>
            <a:chExt cx="1194610" cy="1149139"/>
          </a:xfrm>
        </p:grpSpPr>
        <p:sp>
          <p:nvSpPr>
            <p:cNvPr id="7" name="上箭头 6"/>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8"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克鲁斯卡尔算法</a:t>
              </a:r>
            </a:p>
          </p:txBody>
        </p:sp>
      </p:grpSp>
      <p:grpSp>
        <p:nvGrpSpPr>
          <p:cNvPr id="9" name="组 8"/>
          <p:cNvGrpSpPr/>
          <p:nvPr/>
        </p:nvGrpSpPr>
        <p:grpSpPr>
          <a:xfrm rot="10800000">
            <a:off x="611560" y="1124744"/>
            <a:ext cx="3953476" cy="1646306"/>
            <a:chOff x="6394413" y="39007"/>
            <a:chExt cx="1194610" cy="1149139"/>
          </a:xfrm>
        </p:grpSpPr>
        <p:sp>
          <p:nvSpPr>
            <p:cNvPr id="10" name="上箭头 9"/>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1"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a:solidFill>
                    <a:schemeClr val="tx1"/>
                  </a:solidFill>
                  <a:latin typeface="Microsoft YaHei" charset="-122"/>
                  <a:ea typeface="Microsoft YaHei" charset="-122"/>
                  <a:cs typeface="Microsoft YaHei" charset="-122"/>
                </a:rPr>
                <a:t>普里姆算法</a:t>
              </a:r>
              <a:endParaRPr lang="zh-CN" altLang="en-US" sz="2800" kern="1200" dirty="0">
                <a:solidFill>
                  <a:schemeClr val="tx1"/>
                </a:solidFill>
                <a:latin typeface="Microsoft YaHei" charset="-122"/>
                <a:ea typeface="Microsoft YaHei" charset="-122"/>
                <a:cs typeface="Microsoft YaHei" charset="-122"/>
              </a:endParaRPr>
            </a:p>
          </p:txBody>
        </p:sp>
      </p:grpSp>
      <p:sp>
        <p:nvSpPr>
          <p:cNvPr id="3" name="文本框 2"/>
          <p:cNvSpPr txBox="1"/>
          <p:nvPr/>
        </p:nvSpPr>
        <p:spPr>
          <a:xfrm>
            <a:off x="1711994" y="3194715"/>
            <a:ext cx="2564429" cy="954107"/>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只与顶点相关适合稠密图</a:t>
            </a:r>
          </a:p>
        </p:txBody>
      </p:sp>
      <p:sp>
        <p:nvSpPr>
          <p:cNvPr id="18" name="文本框 17"/>
          <p:cNvSpPr txBox="1"/>
          <p:nvPr/>
        </p:nvSpPr>
        <p:spPr>
          <a:xfrm>
            <a:off x="4971731" y="3194715"/>
            <a:ext cx="2564429" cy="954107"/>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只与边相关适合稀疏图</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2894CF-A5CC-D646-849D-941BDA15EB3F}"/>
                  </a:ext>
                </a:extLst>
              </p:cNvPr>
              <p:cNvSpPr txBox="1"/>
              <p:nvPr/>
            </p:nvSpPr>
            <p:spPr>
              <a:xfrm>
                <a:off x="1115616" y="443711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时间复杂度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3" name="文本框 12">
                <a:extLst>
                  <a:ext uri="{FF2B5EF4-FFF2-40B4-BE49-F238E27FC236}">
                    <a16:creationId xmlns:a16="http://schemas.microsoft.com/office/drawing/2014/main" id="{8A2894CF-A5CC-D646-849D-941BDA15EB3F}"/>
                  </a:ext>
                </a:extLst>
              </p:cNvPr>
              <p:cNvSpPr txBox="1">
                <a:spLocks noRot="1" noChangeAspect="1" noMove="1" noResize="1" noEditPoints="1" noAdjustHandles="1" noChangeArrowheads="1" noChangeShapeType="1" noTextEdit="1"/>
              </p:cNvSpPr>
              <p:nvPr/>
            </p:nvSpPr>
            <p:spPr>
              <a:xfrm>
                <a:off x="1115616" y="4437112"/>
                <a:ext cx="3160807" cy="523220"/>
              </a:xfrm>
              <a:prstGeom prst="rect">
                <a:avLst/>
              </a:prstGeom>
              <a:blipFill>
                <a:blip r:embed="rId2"/>
                <a:stretch>
                  <a:fillRect t="-9302" b="-30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EFE4D4D-62A3-E648-97B3-9703D01ACE36}"/>
                  </a:ext>
                </a:extLst>
              </p:cNvPr>
              <p:cNvSpPr txBox="1"/>
              <p:nvPr/>
            </p:nvSpPr>
            <p:spPr>
              <a:xfrm>
                <a:off x="1115615" y="524862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空间复杂度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(1)</m:t>
                    </m:r>
                  </m:oMath>
                </a14:m>
                <a:endParaRPr kumimoji="1" lang="zh-CN" altLang="en-US" sz="2800" dirty="0">
                  <a:latin typeface="Microsoft YaHei" charset="-122"/>
                  <a:ea typeface="Microsoft YaHei" charset="-122"/>
                  <a:cs typeface="Microsoft YaHei" charset="-122"/>
                </a:endParaRPr>
              </a:p>
            </p:txBody>
          </p:sp>
        </mc:Choice>
        <mc:Fallback xmlns="">
          <p:sp>
            <p:nvSpPr>
              <p:cNvPr id="14" name="文本框 13">
                <a:extLst>
                  <a:ext uri="{FF2B5EF4-FFF2-40B4-BE49-F238E27FC236}">
                    <a16:creationId xmlns:a16="http://schemas.microsoft.com/office/drawing/2014/main" id="{AEFE4D4D-62A3-E648-97B3-9703D01ACE36}"/>
                  </a:ext>
                </a:extLst>
              </p:cNvPr>
              <p:cNvSpPr txBox="1">
                <a:spLocks noRot="1" noChangeAspect="1" noMove="1" noResize="1" noEditPoints="1" noAdjustHandles="1" noChangeArrowheads="1" noChangeShapeType="1" noTextEdit="1"/>
              </p:cNvSpPr>
              <p:nvPr/>
            </p:nvSpPr>
            <p:spPr>
              <a:xfrm>
                <a:off x="1115615" y="5248622"/>
                <a:ext cx="3160807" cy="523220"/>
              </a:xfrm>
              <a:prstGeom prst="rect">
                <a:avLst/>
              </a:prstGeom>
              <a:blipFill>
                <a:blip r:embed="rId3"/>
                <a:stretch>
                  <a:fillRect t="-952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767A6E-617B-C743-8C56-8FB0F9BF79E4}"/>
                  </a:ext>
                </a:extLst>
              </p:cNvPr>
              <p:cNvSpPr txBox="1"/>
              <p:nvPr/>
            </p:nvSpPr>
            <p:spPr>
              <a:xfrm>
                <a:off x="4825443" y="443711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时间复杂度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5" name="文本框 14">
                <a:extLst>
                  <a:ext uri="{FF2B5EF4-FFF2-40B4-BE49-F238E27FC236}">
                    <a16:creationId xmlns:a16="http://schemas.microsoft.com/office/drawing/2014/main" id="{A5767A6E-617B-C743-8C56-8FB0F9BF79E4}"/>
                  </a:ext>
                </a:extLst>
              </p:cNvPr>
              <p:cNvSpPr txBox="1">
                <a:spLocks noRot="1" noChangeAspect="1" noMove="1" noResize="1" noEditPoints="1" noAdjustHandles="1" noChangeArrowheads="1" noChangeShapeType="1" noTextEdit="1"/>
              </p:cNvSpPr>
              <p:nvPr/>
            </p:nvSpPr>
            <p:spPr>
              <a:xfrm>
                <a:off x="4825443" y="4437112"/>
                <a:ext cx="3160807" cy="523220"/>
              </a:xfrm>
              <a:prstGeom prst="rect">
                <a:avLst/>
              </a:prstGeom>
              <a:blipFill>
                <a:blip r:embed="rId4"/>
                <a:stretch>
                  <a:fillRect t="-9302" b="-30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87964DC-EEC1-BD45-92B2-DFAFDD423135}"/>
                  </a:ext>
                </a:extLst>
              </p:cNvPr>
              <p:cNvSpPr txBox="1"/>
              <p:nvPr/>
            </p:nvSpPr>
            <p:spPr>
              <a:xfrm>
                <a:off x="4825442" y="524862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空间复杂度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6" name="文本框 15">
                <a:extLst>
                  <a:ext uri="{FF2B5EF4-FFF2-40B4-BE49-F238E27FC236}">
                    <a16:creationId xmlns:a16="http://schemas.microsoft.com/office/drawing/2014/main" id="{987964DC-EEC1-BD45-92B2-DFAFDD423135}"/>
                  </a:ext>
                </a:extLst>
              </p:cNvPr>
              <p:cNvSpPr txBox="1">
                <a:spLocks noRot="1" noChangeAspect="1" noMove="1" noResize="1" noEditPoints="1" noAdjustHandles="1" noChangeArrowheads="1" noChangeShapeType="1" noTextEdit="1"/>
              </p:cNvSpPr>
              <p:nvPr/>
            </p:nvSpPr>
            <p:spPr>
              <a:xfrm>
                <a:off x="4825442" y="5248622"/>
                <a:ext cx="3160807" cy="523220"/>
              </a:xfrm>
              <a:prstGeom prst="rect">
                <a:avLst/>
              </a:prstGeom>
              <a:blipFill>
                <a:blip r:embed="rId5"/>
                <a:stretch>
                  <a:fillRect t="-9524"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6643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2119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：最短路径</a:t>
            </a:r>
            <a:endParaRPr kumimoji="1" lang="zh-CN" altLang="en-US" dirty="0"/>
          </a:p>
        </p:txBody>
      </p:sp>
    </p:spTree>
    <p:extLst>
      <p:ext uri="{BB962C8B-B14F-4D97-AF65-F5344CB8AC3E}">
        <p14:creationId xmlns:p14="http://schemas.microsoft.com/office/powerpoint/2010/main" val="1095781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3402" y="980728"/>
            <a:ext cx="8961084" cy="1129542"/>
            <a:chOff x="-157511" y="1255336"/>
            <a:chExt cx="9108786" cy="1129542"/>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11" name="直线连接符 10"/>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在一个图中，若从一个顶点到另一个顶点存在着一条路径，则路径长度为该路径上所经过的边的数目，也等于该路径上的顶点数减一。</a:t>
              </a:r>
            </a:p>
          </p:txBody>
        </p:sp>
      </p:grpSp>
      <p:grpSp>
        <p:nvGrpSpPr>
          <p:cNvPr id="14" name="组 13"/>
          <p:cNvGrpSpPr/>
          <p:nvPr/>
        </p:nvGrpSpPr>
        <p:grpSpPr>
          <a:xfrm>
            <a:off x="3402" y="2204864"/>
            <a:ext cx="8961084" cy="1129542"/>
            <a:chOff x="-157511" y="1255336"/>
            <a:chExt cx="9108786" cy="1129542"/>
          </a:xfrm>
        </p:grpSpPr>
        <p:sp>
          <p:nvSpPr>
            <p:cNvPr id="15" name="文本框 14"/>
            <p:cNvSpPr txBox="1"/>
            <p:nvPr/>
          </p:nvSpPr>
          <p:spPr>
            <a:xfrm>
              <a:off x="-157511"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最短路径</a:t>
              </a: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，其路径长度叫做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18" name="组 17"/>
          <p:cNvGrpSpPr/>
          <p:nvPr/>
        </p:nvGrpSpPr>
        <p:grpSpPr>
          <a:xfrm>
            <a:off x="3404" y="3501008"/>
            <a:ext cx="8961084" cy="1276979"/>
            <a:chOff x="-157511" y="1255336"/>
            <a:chExt cx="9108786" cy="1276979"/>
          </a:xfrm>
        </p:grpSpPr>
        <p:sp>
          <p:nvSpPr>
            <p:cNvPr id="19" name="文本框 18"/>
            <p:cNvSpPr txBox="1"/>
            <p:nvPr/>
          </p:nvSpPr>
          <p:spPr>
            <a:xfrm>
              <a:off x="-157511" y="1331986"/>
              <a:ext cx="2082080"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带权</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路径长度</a:t>
              </a:r>
            </a:p>
          </p:txBody>
        </p:sp>
        <p:cxnSp>
          <p:nvCxnSpPr>
            <p:cNvPr id="20" name="直线连接符 19"/>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在带权图中，顶点间路径上各边权值之和称为该路径的带权路径长度</a:t>
              </a:r>
            </a:p>
          </p:txBody>
        </p:sp>
      </p:grpSp>
      <p:grpSp>
        <p:nvGrpSpPr>
          <p:cNvPr id="22" name="组 21"/>
          <p:cNvGrpSpPr/>
          <p:nvPr/>
        </p:nvGrpSpPr>
        <p:grpSpPr>
          <a:xfrm>
            <a:off x="3404" y="4725144"/>
            <a:ext cx="8961084" cy="1129542"/>
            <a:chOff x="-157511" y="1255336"/>
            <a:chExt cx="9108786" cy="1129542"/>
          </a:xfrm>
        </p:grpSpPr>
        <p:sp>
          <p:nvSpPr>
            <p:cNvPr id="23" name="文本框 22"/>
            <p:cNvSpPr txBox="1"/>
            <p:nvPr/>
          </p:nvSpPr>
          <p:spPr>
            <a:xfrm>
              <a:off x="-157511"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最短路径</a:t>
              </a:r>
            </a:p>
          </p:txBody>
        </p:sp>
        <p:cxnSp>
          <p:nvCxnSpPr>
            <p:cNvPr id="24" name="直线连接符 23"/>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把带权图中带权路径长度最短的那条路径叫做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，其权值叫做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26" name="组 25"/>
          <p:cNvGrpSpPr/>
          <p:nvPr/>
        </p:nvGrpSpPr>
        <p:grpSpPr>
          <a:xfrm>
            <a:off x="539995" y="6077148"/>
            <a:ext cx="8357657" cy="720080"/>
            <a:chOff x="249101" y="2780928"/>
            <a:chExt cx="8357657" cy="720080"/>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无权图上各边的权值为</a:t>
              </a:r>
              <a:r>
                <a:rPr kumimoji="1" lang="en-US" altLang="zh-CN" sz="2400" dirty="0">
                  <a:solidFill>
                    <a:srgbClr val="0070C0"/>
                  </a:solidFill>
                  <a:latin typeface="Microsoft YaHei" charset="-122"/>
                  <a:ea typeface="Microsoft YaHei" charset="-122"/>
                  <a:cs typeface="Microsoft YaHei" charset="-122"/>
                </a:rPr>
                <a:t>1</a:t>
              </a:r>
              <a:r>
                <a:rPr kumimoji="1" lang="zh-CN" altLang="en-US" sz="2400" dirty="0">
                  <a:solidFill>
                    <a:srgbClr val="0070C0"/>
                  </a:solidFill>
                  <a:latin typeface="Microsoft YaHei" charset="-122"/>
                  <a:ea typeface="Microsoft YaHei" charset="-122"/>
                  <a:cs typeface="Microsoft YaHei" charset="-122"/>
                </a:rPr>
                <a:t>，也看做带权图</a:t>
              </a:r>
            </a:p>
          </p:txBody>
        </p:sp>
      </p:grpSp>
    </p:spTree>
    <p:extLst>
      <p:ext uri="{BB962C8B-B14F-4D97-AF65-F5344CB8AC3E}">
        <p14:creationId xmlns:p14="http://schemas.microsoft.com/office/powerpoint/2010/main" val="8531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611560" y="211418"/>
            <a:ext cx="3641342" cy="4585734"/>
            <a:chOff x="611560" y="211418"/>
            <a:chExt cx="3641342" cy="4585734"/>
          </a:xfrm>
        </p:grpSpPr>
        <p:sp>
          <p:nvSpPr>
            <p:cNvPr id="20" name="弧 19"/>
            <p:cNvSpPr/>
            <p:nvPr/>
          </p:nvSpPr>
          <p:spPr>
            <a:xfrm rot="9464582">
              <a:off x="2224740" y="211418"/>
              <a:ext cx="2028162" cy="2825238"/>
            </a:xfrm>
            <a:prstGeom prst="arc">
              <a:avLst>
                <a:gd name="adj1" fmla="val 17814513"/>
                <a:gd name="adj2" fmla="val 530073"/>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 name="组 5"/>
            <p:cNvGrpSpPr/>
            <p:nvPr/>
          </p:nvGrpSpPr>
          <p:grpSpPr>
            <a:xfrm>
              <a:off x="611560" y="1503588"/>
              <a:ext cx="2808312" cy="3293564"/>
              <a:chOff x="611560" y="1503588"/>
              <a:chExt cx="2808312" cy="3293564"/>
            </a:xfrm>
          </p:grpSpPr>
          <p:sp>
            <p:nvSpPr>
              <p:cNvPr id="11" name="同心圆 10"/>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3" name="直线箭头连接符 12"/>
              <p:cNvCxnSpPr>
                <a:stCxn id="11" idx="3"/>
                <a:endCxn id="14" idx="7"/>
              </p:cNvCxnSpPr>
              <p:nvPr/>
            </p:nvCxnSpPr>
            <p:spPr>
              <a:xfrm flipH="1">
                <a:off x="980336" y="1925568"/>
                <a:ext cx="918632" cy="99064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同心圆 13"/>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5" name="同心圆 14"/>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6" name="同心圆 15"/>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7" name="同心圆 16"/>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2" name="直线箭头连接符 21"/>
              <p:cNvCxnSpPr>
                <a:stCxn id="14" idx="5"/>
                <a:endCxn id="1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7" idx="0"/>
                <a:endCxn id="1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7" idx="7"/>
                <a:endCxn id="1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4" idx="4"/>
                <a:endCxn id="1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16" idx="7"/>
                <a:endCxn id="1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17" idx="2"/>
                <a:endCxn id="1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弧 45"/>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文本框 46"/>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49" name="文本框 48"/>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0" name="文本框 49"/>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51" name="文本框 50"/>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52" name="文本框 51"/>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53" name="文本框 52"/>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54" name="文本框 53"/>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55" name="文本框 54"/>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graphicFrame>
        <p:nvGraphicFramePr>
          <p:cNvPr id="3" name="对象 2"/>
          <p:cNvGraphicFramePr>
            <a:graphicFrameLocks noChangeAspect="1"/>
          </p:cNvGraphicFramePr>
          <p:nvPr>
            <p:extLst>
              <p:ext uri="{D42A27DB-BD31-4B8C-83A1-F6EECF244321}">
                <p14:modId xmlns:p14="http://schemas.microsoft.com/office/powerpoint/2010/main" val="1614869519"/>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7925" name="Equation" r:id="rId3" imgW="1422360" imgH="1143000" progId="Equation.DSMT4">
                  <p:embed/>
                </p:oleObj>
              </mc:Choice>
              <mc:Fallback>
                <p:oleObj name="Equation" r:id="rId3" imgW="1422360" imgH="1143000" progId="Equation.DSMT4">
                  <p:embed/>
                  <p:pic>
                    <p:nvPicPr>
                      <p:cNvPr id="0" name=""/>
                      <p:cNvPicPr/>
                      <p:nvPr/>
                    </p:nvPicPr>
                    <p:blipFill>
                      <a:blip r:embed="rId4"/>
                      <a:stretch>
                        <a:fillRect/>
                      </a:stretch>
                    </p:blipFill>
                    <p:spPr>
                      <a:xfrm>
                        <a:off x="5154613" y="1787525"/>
                        <a:ext cx="3032125" cy="24368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520303" y="5215053"/>
                <a:ext cx="3044680" cy="523220"/>
              </a:xfrm>
              <a:prstGeom prst="rect">
                <a:avLst/>
              </a:prstGeom>
              <a:noFill/>
            </p:spPr>
            <p:txBody>
              <a:bodyPr wrap="none" rtlCol="0">
                <a:spAutoFit/>
              </a:bodyPr>
              <a:lstStyle/>
              <a:p>
                <a14:m>
                  <m:oMath xmlns:m="http://schemas.openxmlformats.org/officeDocument/2006/math">
                    <m:sSub>
                      <m:sSubPr>
                        <m:ctrlPr>
                          <a:rPr kumimoji="1" lang="en-US" altLang="zh-CN" sz="2800" i="1" smtClean="0">
                            <a:latin typeface="Cambria Math" panose="02040503050406030204" pitchFamily="18" charset="0"/>
                            <a:ea typeface="Microsoft YaHei" charset="-122"/>
                            <a:cs typeface="Microsoft YaHei" charset="-122"/>
                          </a:rPr>
                        </m:ctrlPr>
                      </m:sSubPr>
                      <m:e>
                        <m:r>
                          <a:rPr kumimoji="1" lang="en-US" altLang="zh-CN" sz="2800" b="0" i="1" smtClean="0">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0</m:t>
                        </m:r>
                      </m:sub>
                    </m:sSub>
                  </m:oMath>
                </a14:m>
                <a:r>
                  <a:rPr kumimoji="1" lang="zh-CN" altLang="en-US" sz="2800" dirty="0">
                    <a:latin typeface="Microsoft YaHei" charset="-122"/>
                    <a:ea typeface="Microsoft YaHei" charset="-122"/>
                    <a:cs typeface="Microsoft YaHei" charset="-122"/>
                  </a:rPr>
                  <a:t>到</a:t>
                </a:r>
                <a14:m>
                  <m:oMath xmlns:m="http://schemas.openxmlformats.org/officeDocument/2006/math">
                    <m:sSub>
                      <m:sSubPr>
                        <m:ctrlPr>
                          <a:rPr kumimoji="1" lang="en-US" altLang="zh-CN" sz="2800" i="1">
                            <a:latin typeface="Cambria Math" panose="02040503050406030204" pitchFamily="18" charset="0"/>
                            <a:ea typeface="Microsoft YaHei" charset="-122"/>
                            <a:cs typeface="Microsoft YaHei" charset="-122"/>
                          </a:rPr>
                        </m:ctrlPr>
                      </m:sSubPr>
                      <m:e>
                        <m:r>
                          <a:rPr kumimoji="1" lang="en-US" altLang="zh-CN" sz="2800" i="1">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4</m:t>
                        </m:r>
                      </m:sub>
                    </m:sSub>
                  </m:oMath>
                </a14:m>
                <a:r>
                  <a:rPr kumimoji="1" lang="zh-CN" altLang="en-US" sz="2800" dirty="0">
                    <a:latin typeface="Microsoft YaHei" charset="-122"/>
                    <a:ea typeface="Microsoft YaHei" charset="-122"/>
                    <a:cs typeface="Microsoft YaHei" charset="-122"/>
                  </a:rPr>
                  <a:t>的路径有：</a:t>
                </a:r>
              </a:p>
            </p:txBody>
          </p:sp>
        </mc:Choice>
        <mc:Fallback xmlns="">
          <p:sp>
            <p:nvSpPr>
              <p:cNvPr id="8" name="文本框 7"/>
              <p:cNvSpPr txBox="1">
                <a:spLocks noRot="1" noChangeAspect="1" noMove="1" noResize="1" noEditPoints="1" noAdjustHandles="1" noChangeArrowheads="1" noChangeShapeType="1" noTextEdit="1"/>
              </p:cNvSpPr>
              <p:nvPr/>
            </p:nvSpPr>
            <p:spPr>
              <a:xfrm>
                <a:off x="520303" y="5215053"/>
                <a:ext cx="3044680" cy="523220"/>
              </a:xfrm>
              <a:prstGeom prst="rect">
                <a:avLst/>
              </a:prstGeom>
              <a:blipFill rotWithShape="0">
                <a:blip r:embed="rId5"/>
                <a:stretch>
                  <a:fillRect t="-11628" r="-2600"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399370" y="5153498"/>
                <a:ext cx="10166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{0,4}</m:t>
                      </m:r>
                    </m:oMath>
                  </m:oMathPara>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399370" y="5153498"/>
                <a:ext cx="101662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99369" y="5730221"/>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{0,1,3,4}</m:t>
                      </m:r>
                    </m:oMath>
                  </m:oMathPara>
                </a14:m>
                <a:endParaRPr kumimoji="1" lang="zh-CN" altLang="en-US" sz="28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399369" y="5730221"/>
                <a:ext cx="1561645"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399369" y="6290156"/>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{0,1,2,4}</m:t>
                      </m:r>
                    </m:oMath>
                  </m:oMathPara>
                </a14:m>
                <a:endParaRPr kumimoji="1" lang="zh-CN" altLang="en-US" sz="28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399369" y="6290156"/>
                <a:ext cx="1561645" cy="523220"/>
              </a:xfrm>
              <a:prstGeom prst="rect">
                <a:avLst/>
              </a:prstGeom>
              <a:blipFill rotWithShape="0">
                <a:blip r:embed="rId8"/>
                <a:stretch>
                  <a:fillRect/>
                </a:stretch>
              </a:blipFill>
            </p:spPr>
            <p:txBody>
              <a:bodyPr/>
              <a:lstStyle/>
              <a:p>
                <a:r>
                  <a:rPr lang="zh-CN" altLang="en-US">
                    <a:noFill/>
                  </a:rPr>
                  <a:t> </a:t>
                </a:r>
              </a:p>
            </p:txBody>
          </p:sp>
        </mc:Fallback>
      </mc:AlternateContent>
      <p:sp>
        <p:nvSpPr>
          <p:cNvPr id="10" name="文本框 9"/>
          <p:cNvSpPr txBox="1"/>
          <p:nvPr/>
        </p:nvSpPr>
        <p:spPr>
          <a:xfrm>
            <a:off x="5290273" y="5153498"/>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30</a:t>
            </a:r>
            <a:endParaRPr kumimoji="1" lang="zh-CN" altLang="en-US" sz="2800" dirty="0">
              <a:latin typeface="Microsoft YaHei" charset="-122"/>
              <a:ea typeface="Microsoft YaHei" charset="-122"/>
              <a:cs typeface="Microsoft YaHei" charset="-122"/>
            </a:endParaRPr>
          </a:p>
        </p:txBody>
      </p:sp>
      <p:sp>
        <p:nvSpPr>
          <p:cNvPr id="36" name="文本框 35"/>
          <p:cNvSpPr txBox="1"/>
          <p:nvPr/>
        </p:nvSpPr>
        <p:spPr>
          <a:xfrm>
            <a:off x="5290273" y="5730221"/>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23</a:t>
            </a:r>
            <a:endParaRPr kumimoji="1" lang="zh-CN" altLang="en-US" sz="2800" dirty="0">
              <a:latin typeface="Microsoft YaHei" charset="-122"/>
              <a:ea typeface="Microsoft YaHei" charset="-122"/>
              <a:cs typeface="Microsoft YaHei" charset="-122"/>
            </a:endParaRPr>
          </a:p>
        </p:txBody>
      </p:sp>
      <p:sp>
        <p:nvSpPr>
          <p:cNvPr id="37" name="文本框 36"/>
          <p:cNvSpPr txBox="1"/>
          <p:nvPr/>
        </p:nvSpPr>
        <p:spPr>
          <a:xfrm>
            <a:off x="5290273" y="6306944"/>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38</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3" grpId="0"/>
      <p:bldP spid="35" grpId="0"/>
      <p:bldP spid="10" grpId="0"/>
      <p:bldP spid="36" grpId="0"/>
      <p:bldP spid="3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3" y="934818"/>
            <a:ext cx="8723587" cy="5734542"/>
            <a:chOff x="168893" y="1268760"/>
            <a:chExt cx="8723587" cy="4253319"/>
          </a:xfrm>
          <a:gradFill>
            <a:gsLst>
              <a:gs pos="0">
                <a:schemeClr val="bg1"/>
              </a:gs>
              <a:gs pos="98000">
                <a:srgbClr val="02BAF8"/>
              </a:gs>
            </a:gsLst>
            <a:lin ang="9600000" scaled="0"/>
          </a:gradFill>
        </p:grpSpPr>
        <p:sp>
          <p:nvSpPr>
            <p:cNvPr id="13" name="任意多边形: 形状 8"/>
            <p:cNvSpPr/>
            <p:nvPr/>
          </p:nvSpPr>
          <p:spPr>
            <a:xfrm flipH="1">
              <a:off x="168893" y="1268760"/>
              <a:ext cx="5771257" cy="427267"/>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  算法：迪克斯特拉</a:t>
              </a:r>
              <a:r>
                <a:rPr lang="en-US" altLang="zh-CN" sz="2400" dirty="0">
                  <a:solidFill>
                    <a:schemeClr val="tx1"/>
                  </a:solidFill>
                  <a:latin typeface="Microsoft YaHei" charset="-122"/>
                  <a:ea typeface="Microsoft YaHei" charset="-122"/>
                  <a:cs typeface="Microsoft YaHei" charset="-122"/>
                </a:rPr>
                <a:t>(Dijkstra)</a:t>
              </a:r>
              <a:r>
                <a:rPr lang="zh-CN" altLang="en-US" sz="2400" dirty="0">
                  <a:solidFill>
                    <a:schemeClr val="tx1"/>
                  </a:solidFill>
                  <a:latin typeface="Microsoft YaHei" charset="-122"/>
                  <a:ea typeface="Microsoft YaHei" charset="-122"/>
                  <a:cs typeface="Microsoft YaHei" charset="-122"/>
                </a:rPr>
                <a:t>算法</a:t>
              </a: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假设初始顶点为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，设一集合</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表示已检查过的结点集合，数组</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path</a:t>
                  </a:r>
                  <a:r>
                    <a:rPr kumimoji="1" lang="zh-CN" altLang="en-US" sz="2400" dirty="0">
                      <a:solidFill>
                        <a:schemeClr val="tx1"/>
                      </a:solidFill>
                      <a:latin typeface="Microsoft YaHei" charset="-122"/>
                      <a:ea typeface="Microsoft YaHei" charset="-122"/>
                      <a:cs typeface="Microsoft YaHei" charset="-122"/>
                    </a:rPr>
                    <a:t>的第</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个元素分别表示从</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到顶点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的</a:t>
                  </a:r>
                  <a:r>
                    <a:rPr kumimoji="1" lang="zh-CN" altLang="en-US" sz="2400" dirty="0">
                      <a:solidFill>
                        <a:schemeClr val="tx1"/>
                      </a:solidFill>
                      <a:effectLst>
                        <a:glow rad="101600">
                          <a:schemeClr val="accent1">
                            <a:satMod val="175000"/>
                            <a:alpha val="40000"/>
                          </a:schemeClr>
                        </a:glow>
                      </a:effectLst>
                      <a:latin typeface="Microsoft YaHei" charset="-122"/>
                      <a:ea typeface="Microsoft YaHei" charset="-122"/>
                      <a:cs typeface="Microsoft YaHei" charset="-122"/>
                    </a:rPr>
                    <a:t>当前找到的</a:t>
                  </a:r>
                  <a:r>
                    <a:rPr kumimoji="1" lang="zh-CN" altLang="en-US" sz="2400" dirty="0">
                      <a:solidFill>
                        <a:schemeClr val="tx1"/>
                      </a:solidFill>
                      <a:latin typeface="Microsoft YaHei" charset="-122"/>
                      <a:ea typeface="Microsoft YaHei" charset="-122"/>
                      <a:cs typeface="Microsoft YaHei" charset="-122"/>
                    </a:rPr>
                    <a:t>最短路径长度和最短路径单链表</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的初值只包含</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初值为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到对应各顶点的边的权值，</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path[j]</a:t>
                  </a:r>
                  <a:r>
                    <a:rPr kumimoji="1" lang="zh-CN" altLang="en-US" sz="2400" dirty="0">
                      <a:solidFill>
                        <a:schemeClr val="tx1"/>
                      </a:solidFill>
                      <a:latin typeface="Microsoft YaHei" charset="-122"/>
                      <a:ea typeface="Microsoft YaHei" charset="-122"/>
                      <a:cs typeface="Microsoft YaHei" charset="-122"/>
                    </a:rPr>
                    <a:t>的初值当</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panose="02040503050406030204" pitchFamily="18"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存在边时是由</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panose="02040503050406030204" pitchFamily="18"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构成的单链表，否则是空</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算法步骤为：</a:t>
                  </a:r>
                  <a:endParaRPr kumimoji="1" lang="en-US" altLang="zh-CN"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a:blip r:embed="rId2"/>
                  <a:stretch>
                    <a:fillRect l="-871" r="-145"/>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175324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算法：迪克斯特拉</a:t>
              </a:r>
              <a:r>
                <a:rPr lang="en-US" altLang="zh-CN" sz="2400" dirty="0">
                  <a:latin typeface="Microsoft YaHei" charset="-122"/>
                  <a:ea typeface="Microsoft YaHei" charset="-122"/>
                  <a:cs typeface="Microsoft YaHei" charset="-122"/>
                </a:rPr>
                <a:t>(Dijkstra)</a:t>
              </a:r>
              <a:r>
                <a:rPr lang="zh-CN" altLang="en-US" sz="2400" dirty="0">
                  <a:latin typeface="Microsoft YaHei" charset="-122"/>
                  <a:ea typeface="Microsoft YaHei" charset="-122"/>
                  <a:cs typeface="Microsoft YaHei" charset="-122"/>
                </a:rPr>
                <a:t>算法</a:t>
              </a: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）在</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中找不包含在</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中顶点对应的路径的最小值，设其对应的顶点为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，将</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加入</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）对</a:t>
                  </a:r>
                  <a:r>
                    <a:rPr kumimoji="1" lang="en-US" altLang="zh-CN" sz="2400" dirty="0">
                      <a:solidFill>
                        <a:schemeClr val="tx1"/>
                      </a:solidFill>
                      <a:latin typeface="Microsoft YaHei" charset="-122"/>
                      <a:ea typeface="Microsoft YaHei" charset="-122"/>
                      <a:cs typeface="Microsoft YaHei" charset="-122"/>
                    </a:rPr>
                    <a:t>V-S</a:t>
                  </a:r>
                  <a:r>
                    <a:rPr kumimoji="1" lang="zh-CN" altLang="en-US" sz="2400" dirty="0">
                      <a:solidFill>
                        <a:schemeClr val="tx1"/>
                      </a:solidFill>
                      <a:latin typeface="Microsoft YaHei" charset="-122"/>
                      <a:ea typeface="Microsoft YaHei" charset="-122"/>
                      <a:cs typeface="Microsoft YaHei" charset="-122"/>
                    </a:rPr>
                    <a:t>中的每个顶点</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𝑚</m:t>
                          </m:r>
                        </m:sub>
                      </m:sSub>
                    </m:oMath>
                  </a14:m>
                  <a:r>
                    <a:rPr kumimoji="1" lang="zh-CN" altLang="en-US" sz="2400" dirty="0">
                      <a:solidFill>
                        <a:schemeClr val="tx1"/>
                      </a:solidFill>
                      <a:latin typeface="Microsoft YaHei" charset="-122"/>
                      <a:ea typeface="Microsoft YaHei" charset="-122"/>
                      <a:cs typeface="Microsoft YaHei" charset="-122"/>
                    </a:rPr>
                    <a:t>，当</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经过</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到达</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𝑚</m:t>
                          </m:r>
                        </m:sub>
                      </m:sSub>
                    </m:oMath>
                  </a14:m>
                  <a:r>
                    <a:rPr kumimoji="1" lang="zh-CN" altLang="en-US" sz="2400" dirty="0">
                      <a:solidFill>
                        <a:schemeClr val="tx1"/>
                      </a:solidFill>
                      <a:latin typeface="Microsoft YaHei" charset="-122"/>
                      <a:ea typeface="Microsoft YaHei" charset="-122"/>
                      <a:cs typeface="Microsoft YaHei" charset="-122"/>
                    </a:rPr>
                    <a:t>的路径长度小于之前的</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中的最短路径，即</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[j]+a[j][m]&lt;</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[m]</a:t>
                  </a:r>
                  <a:r>
                    <a:rPr kumimoji="1" lang="zh-CN" altLang="en-US" sz="2400" dirty="0">
                      <a:solidFill>
                        <a:schemeClr val="tx1"/>
                      </a:solidFill>
                      <a:latin typeface="Microsoft YaHei" charset="-122"/>
                      <a:ea typeface="Microsoft YaHei" charset="-122"/>
                      <a:cs typeface="Microsoft YaHei" charset="-122"/>
                    </a:rPr>
                    <a:t>时，更新</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[m]=</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[j]+a[j][m]</a:t>
                  </a:r>
                  <a:r>
                    <a:rPr kumimoji="1" lang="zh-CN" altLang="en-US" sz="2400" dirty="0">
                      <a:solidFill>
                        <a:schemeClr val="tx1"/>
                      </a:solidFill>
                      <a:latin typeface="Microsoft YaHei" charset="-122"/>
                      <a:ea typeface="Microsoft YaHei" charset="-122"/>
                      <a:cs typeface="Microsoft YaHei" charset="-122"/>
                    </a:rPr>
                    <a:t>，同时相应更新</a:t>
                  </a:r>
                  <a:r>
                    <a:rPr kumimoji="1" lang="en-US" altLang="zh-CN" sz="2400" dirty="0">
                      <a:solidFill>
                        <a:schemeClr val="tx1"/>
                      </a:solidFill>
                      <a:latin typeface="Microsoft YaHei" charset="-122"/>
                      <a:ea typeface="Microsoft YaHei" charset="-122"/>
                      <a:cs typeface="Microsoft YaHei" charset="-122"/>
                    </a:rPr>
                    <a:t>path[m]</a:t>
                  </a:r>
                  <a:r>
                    <a:rPr kumimoji="1" lang="zh-CN" altLang="en-US" sz="2400" dirty="0">
                      <a:solidFill>
                        <a:schemeClr val="tx1"/>
                      </a:solidFill>
                      <a:latin typeface="Microsoft YaHei" charset="-122"/>
                      <a:ea typeface="Microsoft YaHei" charset="-122"/>
                      <a:cs typeface="Microsoft YaHei" charset="-122"/>
                    </a:rPr>
                    <a:t>的单链表</a:t>
                  </a: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）重复（</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）共</a:t>
                  </a:r>
                  <a:r>
                    <a:rPr kumimoji="1" lang="en-US" altLang="zh-CN" sz="2400" dirty="0">
                      <a:solidFill>
                        <a:schemeClr val="tx1"/>
                      </a:solidFill>
                      <a:latin typeface="Microsoft YaHei" charset="-122"/>
                      <a:ea typeface="Microsoft YaHei" charset="-122"/>
                      <a:cs typeface="Microsoft YaHei" charset="-122"/>
                    </a:rPr>
                    <a:t>n-2</a:t>
                  </a:r>
                  <a:r>
                    <a:rPr kumimoji="1" lang="zh-CN" altLang="en-US" sz="2400" dirty="0">
                      <a:solidFill>
                        <a:schemeClr val="tx1"/>
                      </a:solidFill>
                      <a:latin typeface="Microsoft YaHei" charset="-122"/>
                      <a:ea typeface="Microsoft YaHei" charset="-122"/>
                      <a:cs typeface="Microsoft YaHei" charset="-122"/>
                    </a:rPr>
                    <a:t>次，结束，</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中即是</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到各顶点的最短路径长度，</a:t>
                  </a:r>
                  <a:r>
                    <a:rPr kumimoji="1" lang="en-US" altLang="zh-CN" sz="2400" dirty="0">
                      <a:solidFill>
                        <a:schemeClr val="tx1"/>
                      </a:solidFill>
                      <a:latin typeface="Microsoft YaHei" charset="-122"/>
                      <a:ea typeface="Microsoft YaHei" charset="-122"/>
                      <a:cs typeface="Microsoft YaHei" charset="-122"/>
                    </a:rPr>
                    <a:t>path</a:t>
                  </a:r>
                  <a:r>
                    <a:rPr kumimoji="1" lang="zh-CN" altLang="en-US" sz="2400" dirty="0">
                      <a:solidFill>
                        <a:schemeClr val="tx1"/>
                      </a:solidFill>
                      <a:latin typeface="Microsoft YaHei" charset="-122"/>
                      <a:ea typeface="Microsoft YaHei" charset="-122"/>
                      <a:cs typeface="Microsoft YaHei" charset="-122"/>
                    </a:rPr>
                    <a:t>中是</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到各顶点的最短路径</a:t>
                  </a: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a:blip r:embed="rId2"/>
                  <a:stretch>
                    <a:fillRect l="-871" r="-435"/>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686317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38" name="文本框 37"/>
          <p:cNvSpPr txBox="1"/>
          <p:nvPr/>
        </p:nvSpPr>
        <p:spPr>
          <a:xfrm>
            <a:off x="338158" y="1044795"/>
            <a:ext cx="1850998"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初始状态</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058362696"/>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9968"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Tree>
    <p:extLst>
      <p:ext uri="{BB962C8B-B14F-4D97-AF65-F5344CB8AC3E}">
        <p14:creationId xmlns:p14="http://schemas.microsoft.com/office/powerpoint/2010/main" val="15925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116746</TotalTime>
  <Words>7869</Words>
  <Application>Microsoft Macintosh PowerPoint</Application>
  <PresentationFormat>全屏显示(4:3)</PresentationFormat>
  <Paragraphs>2932</Paragraphs>
  <Slides>117</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117</vt:i4>
      </vt:variant>
    </vt:vector>
  </HeadingPairs>
  <TitlesOfParts>
    <vt:vector size="132" baseType="lpstr">
      <vt:lpstr>DengXian</vt:lpstr>
      <vt:lpstr>黑体</vt:lpstr>
      <vt:lpstr>宋体</vt:lpstr>
      <vt:lpstr>微软雅黑</vt:lpstr>
      <vt:lpstr>微软雅黑</vt:lpstr>
      <vt:lpstr>AppleColorEmoji</vt:lpstr>
      <vt:lpstr>Arial</vt:lpstr>
      <vt:lpstr>Ayuthaya</vt:lpstr>
      <vt:lpstr>Calibri</vt:lpstr>
      <vt:lpstr>Cambria Math</vt:lpstr>
      <vt:lpstr>Mangal</vt:lpstr>
      <vt:lpstr>Wingdings</vt:lpstr>
      <vt:lpstr>我的模板</vt:lpstr>
      <vt:lpstr>Equation</vt:lpstr>
      <vt:lpstr>公式</vt:lpstr>
      <vt:lpstr>知识单元5 图</vt:lpstr>
      <vt:lpstr>主要内容</vt:lpstr>
      <vt:lpstr>知识点1：图的定义及存储结构</vt:lpstr>
      <vt:lpstr>1 图的定义</vt:lpstr>
      <vt:lpstr>1 图的定义</vt:lpstr>
      <vt:lpstr>1 图的定义</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3 图的抽象数据类型</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6 图的边集数组存储结构</vt:lpstr>
      <vt:lpstr>6 图的边集数组存储结构</vt:lpstr>
      <vt:lpstr>6 图的边集数组存储结构</vt:lpstr>
      <vt:lpstr>6 图的边集数组存储结构</vt:lpstr>
      <vt:lpstr>6 图的边集数组存储结构</vt:lpstr>
      <vt:lpstr>6 图的边集数组存储结构</vt:lpstr>
      <vt:lpstr>7 图的存储结构比较</vt:lpstr>
      <vt:lpstr>7 图的存储结构比较</vt:lpstr>
      <vt:lpstr>主要内容</vt:lpstr>
      <vt:lpstr> 知识点2：图的遍历</vt:lpstr>
      <vt:lpstr>图的遍历</vt:lpstr>
      <vt:lpstr>1 深度优先搜索遍历DFS</vt:lpstr>
      <vt:lpstr>1 深度优先搜索遍历</vt:lpstr>
      <vt:lpstr>1 深度优先搜索遍历</vt:lpstr>
      <vt:lpstr>1 深度优先搜索遍历</vt:lpstr>
      <vt:lpstr>2 广度优先搜索遍历BFS</vt:lpstr>
      <vt:lpstr>2 广度优先搜索遍历BFS</vt:lpstr>
      <vt:lpstr>2 广度优先搜索遍历</vt:lpstr>
      <vt:lpstr>2 广度优先搜索遍历</vt:lpstr>
      <vt:lpstr>3 比较</vt:lpstr>
      <vt:lpstr>扩充</vt:lpstr>
      <vt:lpstr>扩充</vt:lpstr>
      <vt:lpstr>扩充</vt:lpstr>
      <vt:lpstr>主要内容</vt:lpstr>
      <vt:lpstr> 知识点3：最小生成树</vt:lpstr>
      <vt:lpstr>1 概念</vt:lpstr>
      <vt:lpstr>1 概念</vt:lpstr>
      <vt:lpstr>1 概念</vt:lpstr>
      <vt:lpstr>1 概念</vt:lpstr>
      <vt:lpstr>1 概念</vt:lpstr>
      <vt:lpstr>1 概念</vt:lpstr>
      <vt:lpstr>1 概念</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比较</vt:lpstr>
      <vt:lpstr>主要内容</vt:lpstr>
      <vt:lpstr> 知识点4：最短路径</vt:lpstr>
      <vt:lpstr>1 概念</vt:lpstr>
      <vt:lpstr>1 概念</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 补充：拓扑排序</vt:lpstr>
      <vt:lpstr> 补充：拓扑排序</vt:lpstr>
      <vt:lpstr> 补充：拓扑排序</vt:lpstr>
      <vt:lpstr> 补充：拓扑排序</vt:lpstr>
      <vt:lpstr> 补充：拓扑排序</vt:lpstr>
      <vt:lpstr> 补充：拓扑排序</vt:lpstr>
      <vt:lpstr> 补充：关键路径</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zhe dai</cp:lastModifiedBy>
  <cp:revision>554</cp:revision>
  <dcterms:created xsi:type="dcterms:W3CDTF">2013-06-24T12:21:20Z</dcterms:created>
  <dcterms:modified xsi:type="dcterms:W3CDTF">2019-06-16T12:32:22Z</dcterms:modified>
</cp:coreProperties>
</file>